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1884" r:id="rId3"/>
    <p:sldId id="272" r:id="rId4"/>
    <p:sldId id="275" r:id="rId5"/>
    <p:sldId id="278" r:id="rId6"/>
    <p:sldId id="277" r:id="rId7"/>
    <p:sldId id="273" r:id="rId8"/>
    <p:sldId id="276" r:id="rId9"/>
    <p:sldId id="279" r:id="rId10"/>
    <p:sldId id="188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0000"/>
    <a:srgbClr val="26B375"/>
    <a:srgbClr val="01A99D"/>
    <a:srgbClr val="FA921C"/>
    <a:srgbClr val="F45922"/>
    <a:srgbClr val="A6A6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14" autoAdjust="0"/>
  </p:normalViewPr>
  <p:slideViewPr>
    <p:cSldViewPr snapToGrid="0">
      <p:cViewPr varScale="1">
        <p:scale>
          <a:sx n="129" d="100"/>
          <a:sy n="129" d="100"/>
        </p:scale>
        <p:origin x="72" y="235"/>
      </p:cViewPr>
      <p:guideLst>
        <p:guide orient="horz" pos="28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68B4D-88EB-4D1B-8C05-E00D18859B04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2898-45BB-4E96-99D7-729736ECC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8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39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6125"/>
            <a:ext cx="6615112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C27EA-A2E8-47A0-A3DF-EB4346AC78D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8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56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1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4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66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69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2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so.ooopic.com/sousuo/15770370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7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988457" y="825137"/>
            <a:ext cx="8215086" cy="2743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  <a:gs pos="50000">
                <a:schemeClr val="tx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0" y="2228672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更多精美</a:t>
            </a:r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模板下载</a:t>
            </a:r>
            <a:endParaRPr lang="en-US" altLang="zh-CN" sz="60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hlinkClick r:id="rId2"/>
              </a:rPr>
              <a:t>http://so.ooopic.com/sousuo/15770370/</a:t>
            </a:r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21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382587"/>
            <a:ext cx="1095375" cy="238125"/>
            <a:chOff x="4819650" y="2678113"/>
            <a:chExt cx="1095375" cy="238125"/>
          </a:xfrm>
        </p:grpSpPr>
        <p:sp>
          <p:nvSpPr>
            <p:cNvPr id="3" name="矩形 2"/>
            <p:cNvSpPr/>
            <p:nvPr/>
          </p:nvSpPr>
          <p:spPr>
            <a:xfrm>
              <a:off x="4819650" y="2678113"/>
              <a:ext cx="238125" cy="238125"/>
            </a:xfrm>
            <a:prstGeom prst="rect">
              <a:avLst/>
            </a:prstGeom>
            <a:solidFill>
              <a:srgbClr val="F459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105400" y="2678113"/>
              <a:ext cx="238125" cy="238125"/>
            </a:xfrm>
            <a:prstGeom prst="rect">
              <a:avLst/>
            </a:prstGeom>
            <a:solidFill>
              <a:srgbClr val="26B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391150" y="2678113"/>
              <a:ext cx="238125" cy="238125"/>
            </a:xfrm>
            <a:prstGeom prst="rect">
              <a:avLst/>
            </a:prstGeom>
            <a:solidFill>
              <a:srgbClr val="FA9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676900" y="2678113"/>
              <a:ext cx="238125" cy="238125"/>
            </a:xfrm>
            <a:prstGeom prst="rect">
              <a:avLst/>
            </a:prstGeom>
            <a:solidFill>
              <a:srgbClr val="01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85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sv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BC1165-9411-463A-912A-45720485112E}"/>
              </a:ext>
            </a:extLst>
          </p:cNvPr>
          <p:cNvSpPr txBox="1">
            <a:spLocks/>
          </p:cNvSpPr>
          <p:nvPr/>
        </p:nvSpPr>
        <p:spPr>
          <a:xfrm>
            <a:off x="7129542" y="3007012"/>
            <a:ext cx="3551841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A7E1BEA-3C72-42B4-9959-C8FAB93A6F46}"/>
              </a:ext>
            </a:extLst>
          </p:cNvPr>
          <p:cNvSpPr txBox="1">
            <a:spLocks/>
          </p:cNvSpPr>
          <p:nvPr/>
        </p:nvSpPr>
        <p:spPr>
          <a:xfrm>
            <a:off x="1270275" y="4802994"/>
            <a:ext cx="3551841" cy="661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62799F-5A7A-4420-BB84-3D9856477E83}"/>
              </a:ext>
            </a:extLst>
          </p:cNvPr>
          <p:cNvSpPr/>
          <p:nvPr/>
        </p:nvSpPr>
        <p:spPr>
          <a:xfrm>
            <a:off x="1270275" y="1611047"/>
            <a:ext cx="9332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ctr">
              <a:spcAft>
                <a:spcPts val="0"/>
              </a:spcAft>
            </a:pPr>
            <a:r>
              <a:rPr lang="zh-CN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西北农林科技大学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0454AD-7B6A-42E7-96B5-9E41D5D2ABCA}"/>
              </a:ext>
            </a:extLst>
          </p:cNvPr>
          <p:cNvGrpSpPr/>
          <p:nvPr/>
        </p:nvGrpSpPr>
        <p:grpSpPr>
          <a:xfrm>
            <a:off x="189887" y="114836"/>
            <a:ext cx="2336424" cy="772567"/>
            <a:chOff x="355844" y="16105"/>
            <a:chExt cx="2336424" cy="77256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5FC7BD3-497D-4537-88B4-2A6F6848E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E87C4EB-4389-48A7-89F5-C10AC33D6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AE07D-DA6A-4ED1-812A-7F4A98616942}"/>
              </a:ext>
            </a:extLst>
          </p:cNvPr>
          <p:cNvSpPr/>
          <p:nvPr/>
        </p:nvSpPr>
        <p:spPr>
          <a:xfrm>
            <a:off x="1202710" y="3007012"/>
            <a:ext cx="90456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ctr">
              <a:spcAft>
                <a:spcPts val="0"/>
              </a:spcAft>
            </a:pPr>
            <a:r>
              <a:rPr lang="zh-CN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硕博连读研究生招生选拔管理办法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解读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  <a:p>
            <a:pPr indent="406400" algn="ctr">
              <a:spcAft>
                <a:spcPts val="0"/>
              </a:spcAft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  <a:p>
            <a:pPr indent="406400" algn="ctr">
              <a:spcAft>
                <a:spcPts val="0"/>
              </a:spcAft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校研发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〔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2020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〕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262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）</a:t>
            </a:r>
            <a:endParaRPr lang="zh-CN" altLang="zh-CN" sz="2000" kern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b="3356"/>
          <a:stretch>
            <a:fillRect/>
          </a:stretch>
        </p:blipFill>
        <p:spPr>
          <a:xfrm>
            <a:off x="1523101" y="2303138"/>
            <a:ext cx="9148292" cy="36976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 flipH="1" flipV="1">
            <a:off x="1523101" y="837841"/>
            <a:ext cx="9144900" cy="5154387"/>
          </a:xfrm>
          <a:prstGeom prst="rect">
            <a:avLst/>
          </a:prstGeom>
          <a:gradFill>
            <a:gsLst>
              <a:gs pos="100000">
                <a:srgbClr val="E5E6EB">
                  <a:alpha val="75000"/>
                </a:srgbClr>
              </a:gs>
              <a:gs pos="50000">
                <a:srgbClr val="F5F5F5">
                  <a:alpha val="90000"/>
                </a:srgbClr>
              </a:gs>
              <a:gs pos="1000">
                <a:schemeClr val="bg1">
                  <a:alpha val="65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013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0" y="2102307"/>
            <a:ext cx="9144000" cy="156600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1" name="文本框 5"/>
          <p:cNvSpPr txBox="1"/>
          <p:nvPr/>
        </p:nvSpPr>
        <p:spPr>
          <a:xfrm>
            <a:off x="1524000" y="2466911"/>
            <a:ext cx="9144000" cy="81047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lnSpc>
                <a:spcPts val="5625"/>
              </a:lnSpc>
              <a:defRPr/>
            </a:pPr>
            <a:r>
              <a:rPr lang="zh-CN" altLang="en-US" sz="4951" b="1" kern="1800" spc="225" dirty="0">
                <a:solidFill>
                  <a:schemeClr val="bg1"/>
                </a:solidFill>
                <a:effectLst>
                  <a:outerShdw blurRad="25400" dist="38100" dir="2700000" algn="tl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请批评指正！</a:t>
            </a:r>
          </a:p>
        </p:txBody>
      </p:sp>
      <p:sp>
        <p:nvSpPr>
          <p:cNvPr id="14" name="矩形 13"/>
          <p:cNvSpPr/>
          <p:nvPr/>
        </p:nvSpPr>
        <p:spPr>
          <a:xfrm>
            <a:off x="1523100" y="3696793"/>
            <a:ext cx="9144000" cy="49124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87" y="1101515"/>
            <a:ext cx="1023607" cy="784447"/>
          </a:xfrm>
          <a:prstGeom prst="rect">
            <a:avLst/>
          </a:prstGeom>
        </p:spPr>
      </p:pic>
      <p:pic>
        <p:nvPicPr>
          <p:cNvPr id="10" name="Picture 4" descr="C:\Users\Administrator\Desktop\西北农林科技大学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24778" r="12285" b="7264"/>
          <a:stretch>
            <a:fillRect/>
          </a:stretch>
        </p:blipFill>
        <p:spPr bwMode="auto">
          <a:xfrm>
            <a:off x="1529089" y="3745915"/>
            <a:ext cx="9138011" cy="2265723"/>
          </a:xfrm>
          <a:prstGeom prst="rect">
            <a:avLst/>
          </a:prstGeom>
          <a:noFill/>
          <a:ln>
            <a:solidFill>
              <a:srgbClr val="F8F8F8">
                <a:alpha val="29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3C2D66A-2C9C-4E6A-AF1B-14FEA7823271}"/>
              </a:ext>
            </a:extLst>
          </p:cNvPr>
          <p:cNvGrpSpPr/>
          <p:nvPr/>
        </p:nvGrpSpPr>
        <p:grpSpPr>
          <a:xfrm>
            <a:off x="496369" y="201190"/>
            <a:ext cx="2336424" cy="772567"/>
            <a:chOff x="355844" y="16105"/>
            <a:chExt cx="2336424" cy="77256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63BAAEB-6342-4F93-885F-67E4E3E23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8987B3F-5440-4DBD-9406-AF5EA2AE4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4164BA-E077-402E-82EA-76EAE2C5B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84" y="3318538"/>
            <a:ext cx="1737048" cy="2553130"/>
          </a:xfrm>
          <a:prstGeom prst="rect">
            <a:avLst/>
          </a:prstGeom>
        </p:spPr>
      </p:pic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4157019" y="14514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BC1165-9411-463A-912A-45720485112E}"/>
              </a:ext>
            </a:extLst>
          </p:cNvPr>
          <p:cNvSpPr txBox="1">
            <a:spLocks/>
          </p:cNvSpPr>
          <p:nvPr/>
        </p:nvSpPr>
        <p:spPr>
          <a:xfrm>
            <a:off x="7129542" y="3007012"/>
            <a:ext cx="3551841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A7E1BEA-3C72-42B4-9959-C8FAB93A6F46}"/>
              </a:ext>
            </a:extLst>
          </p:cNvPr>
          <p:cNvSpPr txBox="1">
            <a:spLocks/>
          </p:cNvSpPr>
          <p:nvPr/>
        </p:nvSpPr>
        <p:spPr>
          <a:xfrm>
            <a:off x="1270275" y="4802994"/>
            <a:ext cx="3551841" cy="661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" name="图片 21">
            <a:extLst>
              <a:ext uri="{FF2B5EF4-FFF2-40B4-BE49-F238E27FC236}">
                <a16:creationId xmlns:a16="http://schemas.microsoft.com/office/drawing/2014/main" id="{56977F99-2484-4ECA-83E3-01E5A7D1E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/>
          <a:stretch>
            <a:fillRect/>
          </a:stretch>
        </p:blipFill>
        <p:spPr bwMode="auto">
          <a:xfrm>
            <a:off x="489576" y="3325091"/>
            <a:ext cx="1737047" cy="25465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062799F-5A7A-4420-BB84-3D9856477E83}"/>
              </a:ext>
            </a:extLst>
          </p:cNvPr>
          <p:cNvSpPr/>
          <p:nvPr/>
        </p:nvSpPr>
        <p:spPr>
          <a:xfrm>
            <a:off x="1634836" y="1316342"/>
            <a:ext cx="9332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spcAft>
                <a:spcPts val="0"/>
              </a:spcAft>
            </a:pPr>
            <a:r>
              <a:rPr lang="zh-CN" altLang="en-US" kern="2600" dirty="0">
                <a:latin typeface="华文楷体" panose="0201060004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背景：</a:t>
            </a:r>
            <a:r>
              <a:rPr lang="zh-CN" altLang="zh-CN" kern="2600" dirty="0">
                <a:latin typeface="华文楷体" panose="0201060004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为落实学校</a:t>
            </a:r>
            <a:r>
              <a:rPr lang="en-US" altLang="zh-CN" kern="2600" dirty="0">
                <a:latin typeface="华文楷体" panose="0201060004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2020</a:t>
            </a:r>
            <a:r>
              <a:rPr lang="zh-CN" altLang="zh-CN" kern="2600" dirty="0">
                <a:latin typeface="华文楷体" panose="02010600040101010101" pitchFamily="2" charset="-122"/>
                <a:ea typeface="仿宋" panose="02010609060101010101" pitchFamily="49" charset="-122"/>
                <a:cs typeface="Times New Roman" panose="02020603050405020304" pitchFamily="18" charset="0"/>
              </a:rPr>
              <a:t>年重点工作任务，持续推进本研贯通人才培养模式改革，统筹本科生、研究生教育资源，进一步拓宽本研贯通培养渠道，进一步加强、规范我校硕博连读研究生的选拔工作，切实提高我校博士研究生生源质量。</a:t>
            </a:r>
            <a:endParaRPr lang="en-US" altLang="zh-CN" kern="2600" dirty="0">
              <a:latin typeface="华文楷体" panose="02010600040101010101" pitchFamily="2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406400" algn="just">
              <a:spcAft>
                <a:spcPts val="0"/>
              </a:spcAft>
            </a:pPr>
            <a:endParaRPr lang="en-US" altLang="zh-CN" dirty="0"/>
          </a:p>
          <a:p>
            <a:pPr indent="406400" algn="just">
              <a:spcAft>
                <a:spcPts val="0"/>
              </a:spcAft>
            </a:pPr>
            <a:r>
              <a:rPr lang="zh-CN" altLang="zh-CN" dirty="0"/>
              <a:t>经</a:t>
            </a:r>
            <a:r>
              <a:rPr lang="en-US" altLang="zh-CN" dirty="0"/>
              <a:t>2020</a:t>
            </a:r>
            <a:r>
              <a:rPr lang="zh-CN" altLang="zh-CN" dirty="0"/>
              <a:t>年</a:t>
            </a:r>
            <a:r>
              <a:rPr lang="en-US" altLang="zh-CN" dirty="0"/>
              <a:t>9</a:t>
            </a:r>
            <a:r>
              <a:rPr lang="zh-CN" altLang="zh-CN" dirty="0"/>
              <a:t>月</a:t>
            </a:r>
            <a:r>
              <a:rPr lang="en-US" altLang="zh-CN" dirty="0"/>
              <a:t>22</a:t>
            </a:r>
            <a:r>
              <a:rPr lang="zh-CN" altLang="zh-CN" dirty="0"/>
              <a:t>日校长办公会审议通过</a:t>
            </a:r>
            <a:r>
              <a:rPr lang="zh-CN" altLang="en-US" dirty="0"/>
              <a:t>，</a:t>
            </a:r>
            <a:r>
              <a:rPr lang="zh-CN" altLang="zh-CN" dirty="0"/>
              <a:t>印发</a:t>
            </a:r>
            <a:r>
              <a:rPr lang="en-US" altLang="zh-CN" dirty="0"/>
              <a:t>《</a:t>
            </a:r>
            <a:r>
              <a:rPr lang="zh-CN" altLang="zh-CN" dirty="0"/>
              <a:t>西北农林科技大学硕博连读研究生招生选拔管理办法》</a:t>
            </a:r>
            <a:r>
              <a:rPr lang="zh-CN" altLang="en-US" dirty="0"/>
              <a:t>（</a:t>
            </a:r>
            <a:r>
              <a:rPr lang="zh-CN" altLang="zh-CN" dirty="0"/>
              <a:t>校研发〔</a:t>
            </a:r>
            <a:r>
              <a:rPr lang="en-US" altLang="zh-CN" dirty="0"/>
              <a:t>2020</a:t>
            </a:r>
            <a:r>
              <a:rPr lang="zh-CN" altLang="zh-CN" dirty="0"/>
              <a:t>〕</a:t>
            </a:r>
            <a:r>
              <a:rPr lang="en-US" altLang="zh-CN" dirty="0"/>
              <a:t>262</a:t>
            </a:r>
            <a:r>
              <a:rPr lang="zh-CN" altLang="zh-CN" dirty="0"/>
              <a:t>号</a:t>
            </a:r>
            <a:r>
              <a:rPr lang="zh-CN" altLang="en-US" dirty="0"/>
              <a:t>）文件。</a:t>
            </a:r>
            <a:endParaRPr lang="zh-CN" altLang="zh-CN" kern="26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51767B-2DE7-4D37-B089-AE6435DB9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36" y="3321964"/>
            <a:ext cx="1737048" cy="25497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206832-FA70-4786-BA05-17BE081B37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14" y="3318537"/>
            <a:ext cx="1779848" cy="25497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B2E88-6761-4592-9755-E02A598A61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23" y="3337998"/>
            <a:ext cx="1801978" cy="25319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01BF78-9084-45E6-9E2D-03C873054F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35" y="3337998"/>
            <a:ext cx="1801977" cy="25353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0454AD-7B6A-42E7-96B5-9E41D5D2ABCA}"/>
              </a:ext>
            </a:extLst>
          </p:cNvPr>
          <p:cNvGrpSpPr/>
          <p:nvPr/>
        </p:nvGrpSpPr>
        <p:grpSpPr>
          <a:xfrm>
            <a:off x="189887" y="114836"/>
            <a:ext cx="2336424" cy="772567"/>
            <a:chOff x="355844" y="16105"/>
            <a:chExt cx="2336424" cy="77256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5FC7BD3-497D-4537-88B4-2A6F6848E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E87C4EB-4389-48A7-89F5-C10AC33D6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191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4157014" y="14514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</a:t>
            </a: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E3253DD6-E2B1-4724-8BF6-0AC223FD9A8F}"/>
              </a:ext>
            </a:extLst>
          </p:cNvPr>
          <p:cNvSpPr/>
          <p:nvPr/>
        </p:nvSpPr>
        <p:spPr>
          <a:xfrm>
            <a:off x="8348799" y="2202168"/>
            <a:ext cx="2826292" cy="387943"/>
          </a:xfrm>
          <a:custGeom>
            <a:avLst/>
            <a:gdLst>
              <a:gd name="connsiteX0" fmla="*/ 0 w 3083876"/>
              <a:gd name="connsiteY0" fmla="*/ 0 h 248238"/>
              <a:gd name="connsiteX1" fmla="*/ 2959757 w 3083876"/>
              <a:gd name="connsiteY1" fmla="*/ 0 h 248238"/>
              <a:gd name="connsiteX2" fmla="*/ 3083876 w 3083876"/>
              <a:gd name="connsiteY2" fmla="*/ 124119 h 248238"/>
              <a:gd name="connsiteX3" fmla="*/ 2959757 w 3083876"/>
              <a:gd name="connsiteY3" fmla="*/ 248238 h 248238"/>
              <a:gd name="connsiteX4" fmla="*/ 0 w 3083876"/>
              <a:gd name="connsiteY4" fmla="*/ 248238 h 248238"/>
              <a:gd name="connsiteX5" fmla="*/ 0 w 3083876"/>
              <a:gd name="connsiteY5" fmla="*/ 0 h 24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876" h="248238">
                <a:moveTo>
                  <a:pt x="3083876" y="248237"/>
                </a:moveTo>
                <a:lnTo>
                  <a:pt x="124119" y="248237"/>
                </a:lnTo>
                <a:lnTo>
                  <a:pt x="0" y="124119"/>
                </a:lnTo>
                <a:lnTo>
                  <a:pt x="124119" y="1"/>
                </a:lnTo>
                <a:lnTo>
                  <a:pt x="3083876" y="1"/>
                </a:lnTo>
                <a:lnTo>
                  <a:pt x="3083876" y="248237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73" tIns="30481" rIns="56896" bIns="30481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>
                <a:solidFill>
                  <a:schemeClr val="bg1"/>
                </a:solidFill>
              </a:rPr>
              <a:t>在学硕士一年级</a:t>
            </a:r>
          </a:p>
        </p:txBody>
      </p:sp>
      <p:sp>
        <p:nvSpPr>
          <p:cNvPr id="37" name="椭圆 36" descr="毕业帽">
            <a:extLst>
              <a:ext uri="{FF2B5EF4-FFF2-40B4-BE49-F238E27FC236}">
                <a16:creationId xmlns:a16="http://schemas.microsoft.com/office/drawing/2014/main" id="{D4E2A54F-9FCC-4168-AD8C-96A582C1E92F}"/>
              </a:ext>
            </a:extLst>
          </p:cNvPr>
          <p:cNvSpPr/>
          <p:nvPr/>
        </p:nvSpPr>
        <p:spPr>
          <a:xfrm>
            <a:off x="7634626" y="2032290"/>
            <a:ext cx="551693" cy="606181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E1F572BA-FA06-4C08-AD63-81DBBC6489BD}"/>
              </a:ext>
            </a:extLst>
          </p:cNvPr>
          <p:cNvSpPr/>
          <p:nvPr/>
        </p:nvSpPr>
        <p:spPr>
          <a:xfrm>
            <a:off x="8360991" y="2752896"/>
            <a:ext cx="2814099" cy="387943"/>
          </a:xfrm>
          <a:custGeom>
            <a:avLst/>
            <a:gdLst>
              <a:gd name="connsiteX0" fmla="*/ 0 w 3083876"/>
              <a:gd name="connsiteY0" fmla="*/ 0 h 295871"/>
              <a:gd name="connsiteX1" fmla="*/ 2935941 w 3083876"/>
              <a:gd name="connsiteY1" fmla="*/ 0 h 295871"/>
              <a:gd name="connsiteX2" fmla="*/ 3083876 w 3083876"/>
              <a:gd name="connsiteY2" fmla="*/ 147936 h 295871"/>
              <a:gd name="connsiteX3" fmla="*/ 2935941 w 3083876"/>
              <a:gd name="connsiteY3" fmla="*/ 295871 h 295871"/>
              <a:gd name="connsiteX4" fmla="*/ 0 w 3083876"/>
              <a:gd name="connsiteY4" fmla="*/ 295871 h 295871"/>
              <a:gd name="connsiteX5" fmla="*/ 0 w 3083876"/>
              <a:gd name="connsiteY5" fmla="*/ 0 h 29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876" h="295871">
                <a:moveTo>
                  <a:pt x="3083876" y="295870"/>
                </a:moveTo>
                <a:lnTo>
                  <a:pt x="147935" y="295870"/>
                </a:lnTo>
                <a:lnTo>
                  <a:pt x="0" y="147935"/>
                </a:lnTo>
                <a:lnTo>
                  <a:pt x="147935" y="1"/>
                </a:lnTo>
                <a:lnTo>
                  <a:pt x="3083876" y="1"/>
                </a:lnTo>
                <a:lnTo>
                  <a:pt x="3083876" y="295870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2" tIns="26670" rIns="49784" bIns="26671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>
                <a:solidFill>
                  <a:schemeClr val="bg1"/>
                </a:solidFill>
              </a:rPr>
              <a:t>在学硕士二年级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8CD68B9-F368-4A40-B774-400F09C17F43}"/>
              </a:ext>
            </a:extLst>
          </p:cNvPr>
          <p:cNvSpPr/>
          <p:nvPr/>
        </p:nvSpPr>
        <p:spPr>
          <a:xfrm>
            <a:off x="7650129" y="2605493"/>
            <a:ext cx="567415" cy="612049"/>
          </a:xfrm>
          <a:prstGeom prst="ellipse">
            <a:avLst/>
          </a:prstGeom>
          <a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31B924F9-5C85-4C1E-804B-82909766AD3D}"/>
              </a:ext>
            </a:extLst>
          </p:cNvPr>
          <p:cNvSpPr/>
          <p:nvPr/>
        </p:nvSpPr>
        <p:spPr>
          <a:xfrm>
            <a:off x="8360991" y="3279835"/>
            <a:ext cx="2826292" cy="354991"/>
          </a:xfrm>
          <a:custGeom>
            <a:avLst/>
            <a:gdLst>
              <a:gd name="connsiteX0" fmla="*/ 0 w 2814099"/>
              <a:gd name="connsiteY0" fmla="*/ 0 h 293453"/>
              <a:gd name="connsiteX1" fmla="*/ 2667373 w 2814099"/>
              <a:gd name="connsiteY1" fmla="*/ 0 h 293453"/>
              <a:gd name="connsiteX2" fmla="*/ 2814099 w 2814099"/>
              <a:gd name="connsiteY2" fmla="*/ 146727 h 293453"/>
              <a:gd name="connsiteX3" fmla="*/ 2667373 w 2814099"/>
              <a:gd name="connsiteY3" fmla="*/ 293453 h 293453"/>
              <a:gd name="connsiteX4" fmla="*/ 0 w 2814099"/>
              <a:gd name="connsiteY4" fmla="*/ 293453 h 293453"/>
              <a:gd name="connsiteX5" fmla="*/ 0 w 2814099"/>
              <a:gd name="connsiteY5" fmla="*/ 0 h 29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099" h="293453">
                <a:moveTo>
                  <a:pt x="2814099" y="293452"/>
                </a:moveTo>
                <a:lnTo>
                  <a:pt x="146726" y="293452"/>
                </a:lnTo>
                <a:lnTo>
                  <a:pt x="0" y="146726"/>
                </a:lnTo>
                <a:lnTo>
                  <a:pt x="146726" y="1"/>
                </a:lnTo>
                <a:lnTo>
                  <a:pt x="2814099" y="1"/>
                </a:lnTo>
                <a:lnTo>
                  <a:pt x="2814099" y="293452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877" tIns="26671" rIns="49784" bIns="26670" numCol="1" spcCol="1270" anchor="ctr" anchorCtr="0">
            <a:noAutofit/>
          </a:bodyPr>
          <a:lstStyle/>
          <a:p>
            <a:pPr marL="0" lvl="0" indent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>
                <a:solidFill>
                  <a:schemeClr val="bg1"/>
                </a:solidFill>
              </a:rPr>
              <a:t>在学硕士三年级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DD0A6C9-89C5-433D-A002-4F93D7D814EF}"/>
              </a:ext>
            </a:extLst>
          </p:cNvPr>
          <p:cNvSpPr/>
          <p:nvPr/>
        </p:nvSpPr>
        <p:spPr>
          <a:xfrm>
            <a:off x="7613573" y="3133673"/>
            <a:ext cx="572746" cy="612050"/>
          </a:xfrm>
          <a:prstGeom prst="ellipse">
            <a:avLst/>
          </a:prstGeom>
          <a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902949A-DA02-4D3F-9DA7-322D68F3B47F}"/>
              </a:ext>
            </a:extLst>
          </p:cNvPr>
          <p:cNvSpPr txBox="1"/>
          <p:nvPr/>
        </p:nvSpPr>
        <p:spPr>
          <a:xfrm>
            <a:off x="9262890" y="1281611"/>
            <a:ext cx="161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新办法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8552FC18-F886-4238-9383-91B44C82E657}"/>
              </a:ext>
            </a:extLst>
          </p:cNvPr>
          <p:cNvSpPr/>
          <p:nvPr/>
        </p:nvSpPr>
        <p:spPr>
          <a:xfrm>
            <a:off x="2964280" y="2652718"/>
            <a:ext cx="2527095" cy="539948"/>
          </a:xfrm>
          <a:custGeom>
            <a:avLst/>
            <a:gdLst>
              <a:gd name="connsiteX0" fmla="*/ 0 w 2527095"/>
              <a:gd name="connsiteY0" fmla="*/ 0 h 539946"/>
              <a:gd name="connsiteX1" fmla="*/ 2257122 w 2527095"/>
              <a:gd name="connsiteY1" fmla="*/ 0 h 539946"/>
              <a:gd name="connsiteX2" fmla="*/ 2527095 w 2527095"/>
              <a:gd name="connsiteY2" fmla="*/ 269973 h 539946"/>
              <a:gd name="connsiteX3" fmla="*/ 2257122 w 2527095"/>
              <a:gd name="connsiteY3" fmla="*/ 539946 h 539946"/>
              <a:gd name="connsiteX4" fmla="*/ 0 w 2527095"/>
              <a:gd name="connsiteY4" fmla="*/ 539946 h 539946"/>
              <a:gd name="connsiteX5" fmla="*/ 0 w 2527095"/>
              <a:gd name="connsiteY5" fmla="*/ 0 h 53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7095" h="539946">
                <a:moveTo>
                  <a:pt x="2527095" y="539945"/>
                </a:moveTo>
                <a:lnTo>
                  <a:pt x="269973" y="539945"/>
                </a:lnTo>
                <a:lnTo>
                  <a:pt x="0" y="269973"/>
                </a:lnTo>
                <a:lnTo>
                  <a:pt x="269973" y="1"/>
                </a:lnTo>
                <a:lnTo>
                  <a:pt x="2527095" y="1"/>
                </a:lnTo>
                <a:lnTo>
                  <a:pt x="2527095" y="539945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087" tIns="83821" rIns="156464" bIns="8382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200" kern="1200" dirty="0">
                <a:solidFill>
                  <a:schemeClr val="bg1"/>
                </a:solidFill>
              </a:rPr>
              <a:t>在学硕士二年级</a:t>
            </a:r>
          </a:p>
        </p:txBody>
      </p:sp>
      <p:sp>
        <p:nvSpPr>
          <p:cNvPr id="44" name="椭圆 43" descr="毕业帽">
            <a:extLst>
              <a:ext uri="{FF2B5EF4-FFF2-40B4-BE49-F238E27FC236}">
                <a16:creationId xmlns:a16="http://schemas.microsoft.com/office/drawing/2014/main" id="{0BF7B239-C46E-4D8F-82C2-98BA03E6FC17}"/>
              </a:ext>
            </a:extLst>
          </p:cNvPr>
          <p:cNvSpPr/>
          <p:nvPr/>
        </p:nvSpPr>
        <p:spPr>
          <a:xfrm>
            <a:off x="2155566" y="2652719"/>
            <a:ext cx="665348" cy="539946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A569F16-2353-4D3B-AEA7-8BBF3DEDF661}"/>
              </a:ext>
            </a:extLst>
          </p:cNvPr>
          <p:cNvSpPr txBox="1"/>
          <p:nvPr/>
        </p:nvSpPr>
        <p:spPr>
          <a:xfrm>
            <a:off x="2365511" y="1404878"/>
            <a:ext cx="174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老办法</a:t>
            </a: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3487C40C-DE4F-474D-8302-F5E4C134A19E}"/>
              </a:ext>
            </a:extLst>
          </p:cNvPr>
          <p:cNvSpPr/>
          <p:nvPr/>
        </p:nvSpPr>
        <p:spPr>
          <a:xfrm>
            <a:off x="8360992" y="4098378"/>
            <a:ext cx="2814099" cy="686271"/>
          </a:xfrm>
          <a:custGeom>
            <a:avLst/>
            <a:gdLst>
              <a:gd name="connsiteX0" fmla="*/ 0 w 3208611"/>
              <a:gd name="connsiteY0" fmla="*/ 0 h 686269"/>
              <a:gd name="connsiteX1" fmla="*/ 2865477 w 3208611"/>
              <a:gd name="connsiteY1" fmla="*/ 0 h 686269"/>
              <a:gd name="connsiteX2" fmla="*/ 3208611 w 3208611"/>
              <a:gd name="connsiteY2" fmla="*/ 343135 h 686269"/>
              <a:gd name="connsiteX3" fmla="*/ 2865477 w 3208611"/>
              <a:gd name="connsiteY3" fmla="*/ 686269 h 686269"/>
              <a:gd name="connsiteX4" fmla="*/ 0 w 3208611"/>
              <a:gd name="connsiteY4" fmla="*/ 686269 h 686269"/>
              <a:gd name="connsiteX5" fmla="*/ 0 w 3208611"/>
              <a:gd name="connsiteY5" fmla="*/ 0 h 68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8611" h="686269">
                <a:moveTo>
                  <a:pt x="3208611" y="686268"/>
                </a:moveTo>
                <a:lnTo>
                  <a:pt x="343134" y="686268"/>
                </a:lnTo>
                <a:lnTo>
                  <a:pt x="0" y="343134"/>
                </a:lnTo>
                <a:lnTo>
                  <a:pt x="343134" y="1"/>
                </a:lnTo>
                <a:lnTo>
                  <a:pt x="3208611" y="1"/>
                </a:lnTo>
                <a:lnTo>
                  <a:pt x="3208611" y="686268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4193" tIns="49531" rIns="92456" bIns="49530" numCol="1" spcCol="1270" anchor="ctr" anchorCtr="0">
            <a:no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sz="1300" kern="1200" dirty="0"/>
              <a:t>放宽选拔时段</a:t>
            </a:r>
            <a:r>
              <a:rPr lang="zh-CN" altLang="en-US" sz="1300" kern="1200" dirty="0"/>
              <a:t>，</a:t>
            </a:r>
            <a:r>
              <a:rPr lang="zh-CN" sz="1300" kern="1200" dirty="0"/>
              <a:t>根据本单位实际情况自行开展，成熟一个选拔一个</a:t>
            </a:r>
            <a:r>
              <a:rPr lang="zh-CN" altLang="en-US" sz="1300" kern="1200" dirty="0"/>
              <a:t>。</a:t>
            </a:r>
          </a:p>
        </p:txBody>
      </p:sp>
      <p:sp>
        <p:nvSpPr>
          <p:cNvPr id="47" name="椭圆 46" descr="时钟">
            <a:extLst>
              <a:ext uri="{FF2B5EF4-FFF2-40B4-BE49-F238E27FC236}">
                <a16:creationId xmlns:a16="http://schemas.microsoft.com/office/drawing/2014/main" id="{AA810BD9-7784-4450-8B47-7A2593858E1B}"/>
              </a:ext>
            </a:extLst>
          </p:cNvPr>
          <p:cNvSpPr/>
          <p:nvPr/>
        </p:nvSpPr>
        <p:spPr>
          <a:xfrm>
            <a:off x="7650128" y="4149385"/>
            <a:ext cx="536191" cy="566333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72D3E6D3-9184-49C6-A290-ED75F48AF7AD}"/>
              </a:ext>
            </a:extLst>
          </p:cNvPr>
          <p:cNvSpPr/>
          <p:nvPr/>
        </p:nvSpPr>
        <p:spPr>
          <a:xfrm>
            <a:off x="2884251" y="3999295"/>
            <a:ext cx="2558278" cy="539948"/>
          </a:xfrm>
          <a:custGeom>
            <a:avLst/>
            <a:gdLst>
              <a:gd name="connsiteX0" fmla="*/ 0 w 2558278"/>
              <a:gd name="connsiteY0" fmla="*/ 0 h 539946"/>
              <a:gd name="connsiteX1" fmla="*/ 2288305 w 2558278"/>
              <a:gd name="connsiteY1" fmla="*/ 0 h 539946"/>
              <a:gd name="connsiteX2" fmla="*/ 2558278 w 2558278"/>
              <a:gd name="connsiteY2" fmla="*/ 269973 h 539946"/>
              <a:gd name="connsiteX3" fmla="*/ 2288305 w 2558278"/>
              <a:gd name="connsiteY3" fmla="*/ 539946 h 539946"/>
              <a:gd name="connsiteX4" fmla="*/ 0 w 2558278"/>
              <a:gd name="connsiteY4" fmla="*/ 539946 h 539946"/>
              <a:gd name="connsiteX5" fmla="*/ 0 w 2558278"/>
              <a:gd name="connsiteY5" fmla="*/ 0 h 53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278" h="539946">
                <a:moveTo>
                  <a:pt x="2558278" y="539945"/>
                </a:moveTo>
                <a:lnTo>
                  <a:pt x="269973" y="539945"/>
                </a:lnTo>
                <a:lnTo>
                  <a:pt x="0" y="269973"/>
                </a:lnTo>
                <a:lnTo>
                  <a:pt x="269973" y="1"/>
                </a:lnTo>
                <a:lnTo>
                  <a:pt x="2558278" y="1"/>
                </a:lnTo>
                <a:lnTo>
                  <a:pt x="2558278" y="539945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087" tIns="49531" rIns="92456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3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</a:t>
            </a:r>
            <a:r>
              <a:rPr lang="en-US" altLang="zh-CN" sz="13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3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月中旬完成选拔工作</a:t>
            </a:r>
          </a:p>
        </p:txBody>
      </p:sp>
      <p:sp>
        <p:nvSpPr>
          <p:cNvPr id="49" name="椭圆 48" descr="时钟">
            <a:extLst>
              <a:ext uri="{FF2B5EF4-FFF2-40B4-BE49-F238E27FC236}">
                <a16:creationId xmlns:a16="http://schemas.microsoft.com/office/drawing/2014/main" id="{EBA9C96E-EA55-4BE0-A52F-058DE849F9C3}"/>
              </a:ext>
            </a:extLst>
          </p:cNvPr>
          <p:cNvSpPr/>
          <p:nvPr/>
        </p:nvSpPr>
        <p:spPr>
          <a:xfrm>
            <a:off x="2206655" y="3949856"/>
            <a:ext cx="487293" cy="539948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B2EB77C-4B80-49F1-9F5F-7EF294FD81BB}"/>
              </a:ext>
            </a:extLst>
          </p:cNvPr>
          <p:cNvSpPr txBox="1"/>
          <p:nvPr/>
        </p:nvSpPr>
        <p:spPr>
          <a:xfrm>
            <a:off x="5992157" y="2674942"/>
            <a:ext cx="13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选拔范围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E2ADB23-D6C8-494D-ADF1-011324F77C74}"/>
              </a:ext>
            </a:extLst>
          </p:cNvPr>
          <p:cNvSpPr txBox="1"/>
          <p:nvPr/>
        </p:nvSpPr>
        <p:spPr>
          <a:xfrm>
            <a:off x="5893038" y="5282892"/>
            <a:ext cx="13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改革成效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23C82E8-C072-4904-9FE1-903CC539CAAA}"/>
              </a:ext>
            </a:extLst>
          </p:cNvPr>
          <p:cNvSpPr txBox="1"/>
          <p:nvPr/>
        </p:nvSpPr>
        <p:spPr>
          <a:xfrm>
            <a:off x="5943989" y="3997201"/>
            <a:ext cx="134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选拔时间</a:t>
            </a: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2A6B902F-C36A-484D-88D0-892501DA3136}"/>
              </a:ext>
            </a:extLst>
          </p:cNvPr>
          <p:cNvSpPr/>
          <p:nvPr/>
        </p:nvSpPr>
        <p:spPr>
          <a:xfrm>
            <a:off x="2816492" y="5226680"/>
            <a:ext cx="2558277" cy="492915"/>
          </a:xfrm>
          <a:custGeom>
            <a:avLst/>
            <a:gdLst>
              <a:gd name="connsiteX0" fmla="*/ 0 w 2558277"/>
              <a:gd name="connsiteY0" fmla="*/ 0 h 492913"/>
              <a:gd name="connsiteX1" fmla="*/ 2311821 w 2558277"/>
              <a:gd name="connsiteY1" fmla="*/ 0 h 492913"/>
              <a:gd name="connsiteX2" fmla="*/ 2558277 w 2558277"/>
              <a:gd name="connsiteY2" fmla="*/ 246457 h 492913"/>
              <a:gd name="connsiteX3" fmla="*/ 2311821 w 2558277"/>
              <a:gd name="connsiteY3" fmla="*/ 492913 h 492913"/>
              <a:gd name="connsiteX4" fmla="*/ 0 w 2558277"/>
              <a:gd name="connsiteY4" fmla="*/ 492913 h 492913"/>
              <a:gd name="connsiteX5" fmla="*/ 0 w 2558277"/>
              <a:gd name="connsiteY5" fmla="*/ 0 h 4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8277" h="492913">
                <a:moveTo>
                  <a:pt x="2558277" y="492912"/>
                </a:moveTo>
                <a:lnTo>
                  <a:pt x="246456" y="492912"/>
                </a:lnTo>
                <a:lnTo>
                  <a:pt x="0" y="246456"/>
                </a:lnTo>
                <a:lnTo>
                  <a:pt x="246456" y="1"/>
                </a:lnTo>
                <a:lnTo>
                  <a:pt x="2558277" y="1"/>
                </a:lnTo>
                <a:lnTo>
                  <a:pt x="2558277" y="492912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589" tIns="76201" rIns="142240" bIns="762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kern="1200" dirty="0"/>
              <a:t>2020</a:t>
            </a:r>
            <a:r>
              <a:rPr lang="zh-CN" altLang="en-US" sz="2000" kern="1200" dirty="0"/>
              <a:t>年</a:t>
            </a:r>
            <a:r>
              <a:rPr lang="en-US" altLang="zh-CN" sz="2000" b="1" kern="1200" dirty="0">
                <a:solidFill>
                  <a:srgbClr val="92D050"/>
                </a:solidFill>
              </a:rPr>
              <a:t>151</a:t>
            </a:r>
            <a:r>
              <a:rPr lang="zh-CN" altLang="en-US" sz="2000" kern="1200" dirty="0"/>
              <a:t>人</a:t>
            </a:r>
          </a:p>
        </p:txBody>
      </p:sp>
      <p:sp>
        <p:nvSpPr>
          <p:cNvPr id="54" name="椭圆 53" descr="用户">
            <a:extLst>
              <a:ext uri="{FF2B5EF4-FFF2-40B4-BE49-F238E27FC236}">
                <a16:creationId xmlns:a16="http://schemas.microsoft.com/office/drawing/2014/main" id="{F3D8806A-B0DD-4D62-B283-92A4B9C97938}"/>
              </a:ext>
            </a:extLst>
          </p:cNvPr>
          <p:cNvSpPr/>
          <p:nvPr/>
        </p:nvSpPr>
        <p:spPr>
          <a:xfrm>
            <a:off x="2155566" y="5226681"/>
            <a:ext cx="487293" cy="492913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56828385-7A31-4743-B600-E57084ADCCDE}"/>
              </a:ext>
            </a:extLst>
          </p:cNvPr>
          <p:cNvSpPr/>
          <p:nvPr/>
        </p:nvSpPr>
        <p:spPr>
          <a:xfrm>
            <a:off x="8360991" y="5293059"/>
            <a:ext cx="2816409" cy="492915"/>
          </a:xfrm>
          <a:custGeom>
            <a:avLst/>
            <a:gdLst>
              <a:gd name="connsiteX0" fmla="*/ 0 w 3061818"/>
              <a:gd name="connsiteY0" fmla="*/ 0 h 492913"/>
              <a:gd name="connsiteX1" fmla="*/ 2815362 w 3061818"/>
              <a:gd name="connsiteY1" fmla="*/ 0 h 492913"/>
              <a:gd name="connsiteX2" fmla="*/ 3061818 w 3061818"/>
              <a:gd name="connsiteY2" fmla="*/ 246457 h 492913"/>
              <a:gd name="connsiteX3" fmla="*/ 2815362 w 3061818"/>
              <a:gd name="connsiteY3" fmla="*/ 492913 h 492913"/>
              <a:gd name="connsiteX4" fmla="*/ 0 w 3061818"/>
              <a:gd name="connsiteY4" fmla="*/ 492913 h 492913"/>
              <a:gd name="connsiteX5" fmla="*/ 0 w 3061818"/>
              <a:gd name="connsiteY5" fmla="*/ 0 h 4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1818" h="492913">
                <a:moveTo>
                  <a:pt x="3061818" y="492912"/>
                </a:moveTo>
                <a:lnTo>
                  <a:pt x="246456" y="492912"/>
                </a:lnTo>
                <a:lnTo>
                  <a:pt x="0" y="246456"/>
                </a:lnTo>
                <a:lnTo>
                  <a:pt x="246456" y="1"/>
                </a:lnTo>
                <a:lnTo>
                  <a:pt x="3061818" y="1"/>
                </a:lnTo>
                <a:lnTo>
                  <a:pt x="3061818" y="492912"/>
                </a:lnTo>
                <a:close/>
              </a:path>
            </a:pathLst>
          </a:custGeom>
          <a:solidFill>
            <a:srgbClr val="0161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589" tIns="76201" rIns="142240" bIns="762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kern="1200" dirty="0"/>
              <a:t>2021</a:t>
            </a:r>
            <a:r>
              <a:rPr lang="zh-CN" altLang="en-US" sz="2000" kern="1200" dirty="0"/>
              <a:t>年</a:t>
            </a:r>
            <a:r>
              <a:rPr lang="en-US" altLang="zh-CN" sz="2000" b="1" kern="1200" dirty="0">
                <a:solidFill>
                  <a:srgbClr val="92D050"/>
                </a:solidFill>
              </a:rPr>
              <a:t>179</a:t>
            </a:r>
            <a:r>
              <a:rPr lang="zh-CN" altLang="en-US" sz="2000" kern="1200" dirty="0"/>
              <a:t>人</a:t>
            </a:r>
          </a:p>
        </p:txBody>
      </p:sp>
      <p:sp>
        <p:nvSpPr>
          <p:cNvPr id="56" name="椭圆 55" descr="用户">
            <a:extLst>
              <a:ext uri="{FF2B5EF4-FFF2-40B4-BE49-F238E27FC236}">
                <a16:creationId xmlns:a16="http://schemas.microsoft.com/office/drawing/2014/main" id="{39E1719F-309F-4645-B6CE-31C9FB1108EE}"/>
              </a:ext>
            </a:extLst>
          </p:cNvPr>
          <p:cNvSpPr/>
          <p:nvPr/>
        </p:nvSpPr>
        <p:spPr>
          <a:xfrm>
            <a:off x="7650128" y="5239440"/>
            <a:ext cx="536191" cy="612050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A1EAE9E3-07B1-4167-822E-7CBE1876CF51}"/>
              </a:ext>
            </a:extLst>
          </p:cNvPr>
          <p:cNvSpPr/>
          <p:nvPr/>
        </p:nvSpPr>
        <p:spPr>
          <a:xfrm>
            <a:off x="5791589" y="3050374"/>
            <a:ext cx="1553308" cy="93078"/>
          </a:xfrm>
          <a:prstGeom prst="rightArrow">
            <a:avLst/>
          </a:prstGeom>
          <a:solidFill>
            <a:srgbClr val="01613B"/>
          </a:solidFill>
          <a:ln w="25400">
            <a:solidFill>
              <a:srgbClr val="016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8" name="箭头: 右 57">
            <a:extLst>
              <a:ext uri="{FF2B5EF4-FFF2-40B4-BE49-F238E27FC236}">
                <a16:creationId xmlns:a16="http://schemas.microsoft.com/office/drawing/2014/main" id="{E3CB126E-7E51-43DA-8FC9-FDFB9B2859D6}"/>
              </a:ext>
            </a:extLst>
          </p:cNvPr>
          <p:cNvSpPr/>
          <p:nvPr/>
        </p:nvSpPr>
        <p:spPr>
          <a:xfrm>
            <a:off x="5796986" y="4328849"/>
            <a:ext cx="1553308" cy="81790"/>
          </a:xfrm>
          <a:prstGeom prst="rightArrow">
            <a:avLst/>
          </a:prstGeom>
          <a:solidFill>
            <a:srgbClr val="01613B"/>
          </a:solidFill>
          <a:ln w="25400">
            <a:solidFill>
              <a:srgbClr val="016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9" name="箭头: 右 58">
            <a:extLst>
              <a:ext uri="{FF2B5EF4-FFF2-40B4-BE49-F238E27FC236}">
                <a16:creationId xmlns:a16="http://schemas.microsoft.com/office/drawing/2014/main" id="{36D93344-571F-43E1-9620-FEFA0C58FF87}"/>
              </a:ext>
            </a:extLst>
          </p:cNvPr>
          <p:cNvSpPr/>
          <p:nvPr/>
        </p:nvSpPr>
        <p:spPr>
          <a:xfrm>
            <a:off x="5796986" y="5592085"/>
            <a:ext cx="1553308" cy="103129"/>
          </a:xfrm>
          <a:prstGeom prst="rightArrow">
            <a:avLst/>
          </a:prstGeom>
          <a:solidFill>
            <a:srgbClr val="01613B"/>
          </a:solidFill>
          <a:ln w="25400">
            <a:solidFill>
              <a:srgbClr val="016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F72609-C10A-4949-A64C-3FEA473214E6}"/>
              </a:ext>
            </a:extLst>
          </p:cNvPr>
          <p:cNvSpPr/>
          <p:nvPr/>
        </p:nvSpPr>
        <p:spPr>
          <a:xfrm>
            <a:off x="1268206" y="2749418"/>
            <a:ext cx="665348" cy="2697920"/>
          </a:xfrm>
          <a:prstGeom prst="rect">
            <a:avLst/>
          </a:prstGeom>
          <a:solidFill>
            <a:srgbClr val="F4592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通过推免工作选拔硕博连读生确定范围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C860E44-087F-452E-ADB4-064AEBFB648C}"/>
              </a:ext>
            </a:extLst>
          </p:cNvPr>
          <p:cNvCxnSpPr>
            <a:cxnSpLocks/>
          </p:cNvCxnSpPr>
          <p:nvPr/>
        </p:nvCxnSpPr>
        <p:spPr>
          <a:xfrm>
            <a:off x="5664530" y="1609106"/>
            <a:ext cx="0" cy="4661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B399081-1E23-422C-BEE4-42AAFDF5B5D1}"/>
              </a:ext>
            </a:extLst>
          </p:cNvPr>
          <p:cNvGrpSpPr/>
          <p:nvPr/>
        </p:nvGrpSpPr>
        <p:grpSpPr>
          <a:xfrm>
            <a:off x="306435" y="281717"/>
            <a:ext cx="2336424" cy="772567"/>
            <a:chOff x="355844" y="16105"/>
            <a:chExt cx="2336424" cy="77256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420939F5-0A3D-4C2F-B988-78F8ECF9D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4F2CFD1-460A-473C-965B-02A23EA86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44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3024165" y="1169019"/>
            <a:ext cx="1494602" cy="1184265"/>
          </a:xfrm>
          <a:prstGeom prst="rect">
            <a:avLst/>
          </a:prstGeom>
          <a:solidFill>
            <a:srgbClr val="F4592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72" name="矩形 71"/>
          <p:cNvSpPr/>
          <p:nvPr/>
        </p:nvSpPr>
        <p:spPr>
          <a:xfrm>
            <a:off x="7732610" y="1172622"/>
            <a:ext cx="1494602" cy="1184265"/>
          </a:xfrm>
          <a:prstGeom prst="rect">
            <a:avLst/>
          </a:prstGeom>
          <a:solidFill>
            <a:srgbClr val="26B375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劣势</a:t>
            </a:r>
          </a:p>
        </p:txBody>
      </p: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3233686" y="14514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硕博连读办法解读（学生）</a:t>
            </a:r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A23B8AD6-FB92-47AE-B30D-C0DC9E6BDB64}"/>
              </a:ext>
            </a:extLst>
          </p:cNvPr>
          <p:cNvSpPr>
            <a:spLocks/>
          </p:cNvSpPr>
          <p:nvPr/>
        </p:nvSpPr>
        <p:spPr bwMode="auto">
          <a:xfrm>
            <a:off x="1270275" y="2910624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95C25991-F4F0-4A75-A669-01B790B373DE}"/>
              </a:ext>
            </a:extLst>
          </p:cNvPr>
          <p:cNvSpPr>
            <a:spLocks/>
          </p:cNvSpPr>
          <p:nvPr/>
        </p:nvSpPr>
        <p:spPr bwMode="auto">
          <a:xfrm flipH="1">
            <a:off x="7234843" y="2910624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DB424E-F8B9-46FD-A286-DDC4E9CCBD37}"/>
              </a:ext>
            </a:extLst>
          </p:cNvPr>
          <p:cNvGrpSpPr/>
          <p:nvPr/>
        </p:nvGrpSpPr>
        <p:grpSpPr>
          <a:xfrm>
            <a:off x="5117961" y="3061569"/>
            <a:ext cx="1765397" cy="661720"/>
            <a:chOff x="5082196" y="2655169"/>
            <a:chExt cx="1765397" cy="661720"/>
          </a:xfrm>
        </p:grpSpPr>
        <p:sp>
          <p:nvSpPr>
            <p:cNvPr id="17" name="Flowchart: Merge 3">
              <a:extLst>
                <a:ext uri="{FF2B5EF4-FFF2-40B4-BE49-F238E27FC236}">
                  <a16:creationId xmlns:a16="http://schemas.microsoft.com/office/drawing/2014/main" id="{16958124-73E4-46CF-BDF3-BA004AECB1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27795">
              <a:off x="5082196" y="2790299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8" name="Flowchart: Merge 64">
              <a:extLst>
                <a:ext uri="{FF2B5EF4-FFF2-40B4-BE49-F238E27FC236}">
                  <a16:creationId xmlns:a16="http://schemas.microsoft.com/office/drawing/2014/main" id="{E4C645FD-6E29-449A-A4D7-764F91A4DF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654">
              <a:off x="6579016" y="2865707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FE976B20-C829-4A00-945D-1DA35E816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166" y="2655169"/>
              <a:ext cx="1167629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/>
              <a:r>
                <a:rPr lang="zh-CN" altLang="en-US" sz="4000" dirty="0">
                  <a:solidFill>
                    <a:srgbClr val="F45922"/>
                  </a:solidFill>
                  <a:latin typeface="Abadi" panose="020B0604020104020204" pitchFamily="34" charset="0"/>
                  <a:ea typeface="微软雅黑" panose="020B0503020204020204" pitchFamily="34" charset="-122"/>
                  <a:cs typeface="Open Sans" pitchFamily="34" charset="0"/>
                </a:rPr>
                <a:t>研一</a:t>
              </a:r>
              <a:endParaRPr lang="en-US" altLang="zh-CN" sz="2400" dirty="0">
                <a:solidFill>
                  <a:srgbClr val="F45922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4807599-FAC3-45F7-B363-5AD8C1AD0894}"/>
              </a:ext>
            </a:extLst>
          </p:cNvPr>
          <p:cNvSpPr txBox="1">
            <a:spLocks/>
          </p:cNvSpPr>
          <p:nvPr/>
        </p:nvSpPr>
        <p:spPr>
          <a:xfrm>
            <a:off x="1270275" y="2996520"/>
            <a:ext cx="3551841" cy="661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节约时间成本（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年）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BC1165-9411-463A-912A-45720485112E}"/>
              </a:ext>
            </a:extLst>
          </p:cNvPr>
          <p:cNvSpPr txBox="1">
            <a:spLocks/>
          </p:cNvSpPr>
          <p:nvPr/>
        </p:nvSpPr>
        <p:spPr>
          <a:xfrm>
            <a:off x="7129542" y="3007012"/>
            <a:ext cx="3551841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无法获得硕士学位及毕业证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9C3B82B0-9E05-4DCD-8166-8A8FFB920D6A}"/>
              </a:ext>
            </a:extLst>
          </p:cNvPr>
          <p:cNvSpPr>
            <a:spLocks/>
          </p:cNvSpPr>
          <p:nvPr/>
        </p:nvSpPr>
        <p:spPr bwMode="auto">
          <a:xfrm>
            <a:off x="1222774" y="3862068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7935AC1-4F5E-450A-A2F0-2DE82875E4A6}"/>
              </a:ext>
            </a:extLst>
          </p:cNvPr>
          <p:cNvSpPr txBox="1">
            <a:spLocks/>
          </p:cNvSpPr>
          <p:nvPr/>
        </p:nvSpPr>
        <p:spPr>
          <a:xfrm>
            <a:off x="1222774" y="3978450"/>
            <a:ext cx="3551841" cy="661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学习年限为硕士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博士四年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22582C1F-3B9B-46E3-A565-7B78720E2635}"/>
              </a:ext>
            </a:extLst>
          </p:cNvPr>
          <p:cNvSpPr>
            <a:spLocks/>
          </p:cNvSpPr>
          <p:nvPr/>
        </p:nvSpPr>
        <p:spPr bwMode="auto">
          <a:xfrm flipH="1">
            <a:off x="7234843" y="3796565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ACB9545-E9D8-4612-857D-437B1110DB8A}"/>
              </a:ext>
            </a:extLst>
          </p:cNvPr>
          <p:cNvSpPr txBox="1">
            <a:spLocks/>
          </p:cNvSpPr>
          <p:nvPr/>
        </p:nvSpPr>
        <p:spPr>
          <a:xfrm>
            <a:off x="7082041" y="3910262"/>
            <a:ext cx="3551841" cy="7299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对于自身的科研素质和博士的抗压能力认识不足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E015BBA-A76D-4220-9A1C-3164996260EC}"/>
              </a:ext>
            </a:extLst>
          </p:cNvPr>
          <p:cNvGrpSpPr/>
          <p:nvPr/>
        </p:nvGrpSpPr>
        <p:grpSpPr>
          <a:xfrm>
            <a:off x="359802" y="232088"/>
            <a:ext cx="2336424" cy="772567"/>
            <a:chOff x="355844" y="16105"/>
            <a:chExt cx="2336424" cy="77256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6CA7AA2-FD60-44F2-8EEF-31ABC2006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540A131-2F25-43F3-85E8-6D1710ECF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865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3024165" y="1169019"/>
            <a:ext cx="1494602" cy="1184265"/>
          </a:xfrm>
          <a:prstGeom prst="rect">
            <a:avLst/>
          </a:prstGeom>
          <a:solidFill>
            <a:srgbClr val="F4592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72" name="矩形 71"/>
          <p:cNvSpPr/>
          <p:nvPr/>
        </p:nvSpPr>
        <p:spPr>
          <a:xfrm>
            <a:off x="7673234" y="1177250"/>
            <a:ext cx="1494602" cy="1184265"/>
          </a:xfrm>
          <a:prstGeom prst="rect">
            <a:avLst/>
          </a:prstGeom>
          <a:solidFill>
            <a:srgbClr val="26B375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劣势</a:t>
            </a:r>
          </a:p>
        </p:txBody>
      </p: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3233686" y="14514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硕博连读办法解读（学生）</a:t>
            </a:r>
          </a:p>
        </p:txBody>
      </p:sp>
      <p:sp>
        <p:nvSpPr>
          <p:cNvPr id="10" name="Freeform 46">
            <a:extLst>
              <a:ext uri="{FF2B5EF4-FFF2-40B4-BE49-F238E27FC236}">
                <a16:creationId xmlns:a16="http://schemas.microsoft.com/office/drawing/2014/main" id="{767B40D3-742C-4BBB-8B42-AD99E4AD5C6A}"/>
              </a:ext>
            </a:extLst>
          </p:cNvPr>
          <p:cNvSpPr>
            <a:spLocks/>
          </p:cNvSpPr>
          <p:nvPr/>
        </p:nvSpPr>
        <p:spPr bwMode="auto">
          <a:xfrm>
            <a:off x="519811" y="2881402"/>
            <a:ext cx="4194693" cy="150813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C29DFEB7-E6D4-4F55-8287-4BDE28C3517B}"/>
              </a:ext>
            </a:extLst>
          </p:cNvPr>
          <p:cNvSpPr>
            <a:spLocks/>
          </p:cNvSpPr>
          <p:nvPr/>
        </p:nvSpPr>
        <p:spPr bwMode="auto">
          <a:xfrm flipH="1">
            <a:off x="7417490" y="3652427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740DABE-68E3-4695-ADE9-5BD47AC8D397}"/>
              </a:ext>
            </a:extLst>
          </p:cNvPr>
          <p:cNvGrpSpPr/>
          <p:nvPr/>
        </p:nvGrpSpPr>
        <p:grpSpPr>
          <a:xfrm>
            <a:off x="5123493" y="3429000"/>
            <a:ext cx="1765397" cy="661720"/>
            <a:chOff x="5082195" y="4109110"/>
            <a:chExt cx="1765397" cy="661720"/>
          </a:xfrm>
        </p:grpSpPr>
        <p:sp>
          <p:nvSpPr>
            <p:cNvPr id="21" name="Flowchart: Merge 3">
              <a:extLst>
                <a:ext uri="{FF2B5EF4-FFF2-40B4-BE49-F238E27FC236}">
                  <a16:creationId xmlns:a16="http://schemas.microsoft.com/office/drawing/2014/main" id="{17F1DA71-8B5D-4EBA-97C2-C9B1EC7ABC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27795">
              <a:off x="5082195" y="4244240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Flowchart: Merge 64">
              <a:extLst>
                <a:ext uri="{FF2B5EF4-FFF2-40B4-BE49-F238E27FC236}">
                  <a16:creationId xmlns:a16="http://schemas.microsoft.com/office/drawing/2014/main" id="{96B91C72-5CAA-42AB-A889-886A2427CD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654">
              <a:off x="6579015" y="4319648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BD8E372F-5485-4CCD-BC2F-F8967109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165" y="4109110"/>
              <a:ext cx="1167629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/>
              <a:r>
                <a:rPr lang="zh-CN" altLang="en-US" sz="4000" dirty="0">
                  <a:solidFill>
                    <a:srgbClr val="F45922"/>
                  </a:solidFill>
                  <a:latin typeface="Abadi" panose="020B0604020104020204" pitchFamily="34" charset="0"/>
                  <a:ea typeface="微软雅黑" panose="020B0503020204020204" pitchFamily="34" charset="-122"/>
                  <a:cs typeface="Open Sans" pitchFamily="34" charset="0"/>
                </a:rPr>
                <a:t>研二</a:t>
              </a:r>
              <a:endParaRPr lang="en-US" altLang="zh-CN" sz="2400" dirty="0">
                <a:solidFill>
                  <a:srgbClr val="F45922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4469324-755D-4A56-AE74-2A0D83B2DF60}"/>
              </a:ext>
            </a:extLst>
          </p:cNvPr>
          <p:cNvSpPr txBox="1">
            <a:spLocks/>
          </p:cNvSpPr>
          <p:nvPr/>
        </p:nvSpPr>
        <p:spPr>
          <a:xfrm>
            <a:off x="246177" y="2982432"/>
            <a:ext cx="4609961" cy="11636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节约时间成本（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年）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   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05ED416-698B-43F7-97E1-AAD52D622701}"/>
              </a:ext>
            </a:extLst>
          </p:cNvPr>
          <p:cNvSpPr txBox="1">
            <a:spLocks/>
          </p:cNvSpPr>
          <p:nvPr/>
        </p:nvSpPr>
        <p:spPr>
          <a:xfrm>
            <a:off x="7135322" y="3871698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无法获得硕士学位及毕业证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DDB32F9B-098B-47EF-8B77-CA6158063FB7}"/>
              </a:ext>
            </a:extLst>
          </p:cNvPr>
          <p:cNvSpPr>
            <a:spLocks/>
          </p:cNvSpPr>
          <p:nvPr/>
        </p:nvSpPr>
        <p:spPr bwMode="auto">
          <a:xfrm>
            <a:off x="519811" y="3632387"/>
            <a:ext cx="4194693" cy="150813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F1DB1BA-4B64-4B57-A327-44735266BFF1}"/>
              </a:ext>
            </a:extLst>
          </p:cNvPr>
          <p:cNvSpPr txBox="1">
            <a:spLocks/>
          </p:cNvSpPr>
          <p:nvPr/>
        </p:nvSpPr>
        <p:spPr>
          <a:xfrm>
            <a:off x="273315" y="3803239"/>
            <a:ext cx="4609961" cy="11636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学习年限为硕士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博士四年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Freeform 46">
            <a:extLst>
              <a:ext uri="{FF2B5EF4-FFF2-40B4-BE49-F238E27FC236}">
                <a16:creationId xmlns:a16="http://schemas.microsoft.com/office/drawing/2014/main" id="{566CB7BC-6EAF-49E1-8926-0D8E0F7CBDF4}"/>
              </a:ext>
            </a:extLst>
          </p:cNvPr>
          <p:cNvSpPr>
            <a:spLocks/>
          </p:cNvSpPr>
          <p:nvPr/>
        </p:nvSpPr>
        <p:spPr bwMode="auto">
          <a:xfrm>
            <a:off x="482723" y="4462132"/>
            <a:ext cx="4231781" cy="178442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5D03FB-053F-4A4D-992F-DA6158E903DA}"/>
              </a:ext>
            </a:extLst>
          </p:cNvPr>
          <p:cNvSpPr txBox="1">
            <a:spLocks/>
          </p:cNvSpPr>
          <p:nvPr/>
        </p:nvSpPr>
        <p:spPr>
          <a:xfrm>
            <a:off x="204207" y="4583281"/>
            <a:ext cx="4609961" cy="11636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学术能力已得到相应培养，对本学科专业了解更加深入，基本能理性判断自己是否可以继续攻博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B7AA80-E370-4DFC-94A8-764BC3C9D5C3}"/>
              </a:ext>
            </a:extLst>
          </p:cNvPr>
          <p:cNvGrpSpPr/>
          <p:nvPr/>
        </p:nvGrpSpPr>
        <p:grpSpPr>
          <a:xfrm>
            <a:off x="401367" y="194685"/>
            <a:ext cx="2336424" cy="772567"/>
            <a:chOff x="355844" y="16105"/>
            <a:chExt cx="2336424" cy="77256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3CDF578-EB62-4B31-BF06-5FCD77BC2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0415C77-1373-4BC6-BC78-1058D9246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91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3024165" y="1169019"/>
            <a:ext cx="1494602" cy="1184265"/>
          </a:xfrm>
          <a:prstGeom prst="rect">
            <a:avLst/>
          </a:prstGeom>
          <a:solidFill>
            <a:srgbClr val="F4592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72" name="矩形 71"/>
          <p:cNvSpPr/>
          <p:nvPr/>
        </p:nvSpPr>
        <p:spPr>
          <a:xfrm>
            <a:off x="7673234" y="1177250"/>
            <a:ext cx="1494602" cy="1184265"/>
          </a:xfrm>
          <a:prstGeom prst="rect">
            <a:avLst/>
          </a:prstGeom>
          <a:solidFill>
            <a:srgbClr val="26B375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劣势</a:t>
            </a:r>
          </a:p>
        </p:txBody>
      </p: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3233686" y="14514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硕博连读办法解读（学生）</a:t>
            </a:r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0DABB50C-91EB-4B75-8525-B3F951827401}"/>
              </a:ext>
            </a:extLst>
          </p:cNvPr>
          <p:cNvSpPr>
            <a:spLocks/>
          </p:cNvSpPr>
          <p:nvPr/>
        </p:nvSpPr>
        <p:spPr bwMode="auto">
          <a:xfrm>
            <a:off x="1281191" y="3404326"/>
            <a:ext cx="3443287" cy="150813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8E284160-2E6A-45BA-9E07-5F7DC8D621BC}"/>
              </a:ext>
            </a:extLst>
          </p:cNvPr>
          <p:cNvSpPr>
            <a:spLocks/>
          </p:cNvSpPr>
          <p:nvPr/>
        </p:nvSpPr>
        <p:spPr bwMode="auto">
          <a:xfrm flipH="1">
            <a:off x="7491436" y="3353594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303DA54-8A5C-4AED-B7C6-68316147D4FC}"/>
              </a:ext>
            </a:extLst>
          </p:cNvPr>
          <p:cNvGrpSpPr/>
          <p:nvPr/>
        </p:nvGrpSpPr>
        <p:grpSpPr>
          <a:xfrm>
            <a:off x="5107046" y="3389081"/>
            <a:ext cx="1765397" cy="661720"/>
            <a:chOff x="5082194" y="5267205"/>
            <a:chExt cx="1765397" cy="661720"/>
          </a:xfrm>
        </p:grpSpPr>
        <p:sp>
          <p:nvSpPr>
            <p:cNvPr id="24" name="Flowchart: Merge 3">
              <a:extLst>
                <a:ext uri="{FF2B5EF4-FFF2-40B4-BE49-F238E27FC236}">
                  <a16:creationId xmlns:a16="http://schemas.microsoft.com/office/drawing/2014/main" id="{F81307EF-D8A4-4BDD-BC53-CD468F0420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27795">
              <a:off x="5082194" y="5402335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5" name="Flowchart: Merge 64">
              <a:extLst>
                <a:ext uri="{FF2B5EF4-FFF2-40B4-BE49-F238E27FC236}">
                  <a16:creationId xmlns:a16="http://schemas.microsoft.com/office/drawing/2014/main" id="{7F397AC0-898B-4BFC-B95A-289D4A353E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654">
              <a:off x="6579014" y="5477743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26FC23CE-BA37-4A72-900C-76375D296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164" y="5267205"/>
              <a:ext cx="1167629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/>
              <a:r>
                <a:rPr lang="zh-CN" altLang="en-US" sz="4000" dirty="0">
                  <a:solidFill>
                    <a:srgbClr val="F45922"/>
                  </a:solidFill>
                  <a:latin typeface="Abadi" panose="020B0604020104020204" pitchFamily="34" charset="0"/>
                  <a:ea typeface="微软雅黑" panose="020B0503020204020204" pitchFamily="34" charset="-122"/>
                  <a:cs typeface="Open Sans" pitchFamily="34" charset="0"/>
                </a:rPr>
                <a:t>研三</a:t>
              </a:r>
              <a:endParaRPr lang="en-US" altLang="zh-CN" sz="2400" dirty="0">
                <a:solidFill>
                  <a:srgbClr val="F45922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C8E3927-D7B9-4A40-B724-DBD097B558EC}"/>
              </a:ext>
            </a:extLst>
          </p:cNvPr>
          <p:cNvSpPr txBox="1">
            <a:spLocks/>
          </p:cNvSpPr>
          <p:nvPr/>
        </p:nvSpPr>
        <p:spPr>
          <a:xfrm>
            <a:off x="971022" y="3560966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已取得阶段性科研成果，如继续攻博，可在博士阶段深入研究后产出更具价值的成果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6748115-F546-409C-B6EF-82A4EA1D2065}"/>
              </a:ext>
            </a:extLst>
          </p:cNvPr>
          <p:cNvSpPr txBox="1">
            <a:spLocks/>
          </p:cNvSpPr>
          <p:nvPr/>
        </p:nvSpPr>
        <p:spPr>
          <a:xfrm>
            <a:off x="7233183" y="3455774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无法获得硕士学位及毕业证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FE36A1D7-DF15-4254-817C-8CFAF42B5086}"/>
              </a:ext>
            </a:extLst>
          </p:cNvPr>
          <p:cNvSpPr>
            <a:spLocks/>
          </p:cNvSpPr>
          <p:nvPr/>
        </p:nvSpPr>
        <p:spPr bwMode="auto">
          <a:xfrm flipH="1">
            <a:off x="7432224" y="4155179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61B801D-A04C-4F3E-8DE5-52245BA5B5B5}"/>
              </a:ext>
            </a:extLst>
          </p:cNvPr>
          <p:cNvSpPr txBox="1">
            <a:spLocks/>
          </p:cNvSpPr>
          <p:nvPr/>
        </p:nvSpPr>
        <p:spPr>
          <a:xfrm>
            <a:off x="7182409" y="4277463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无时间成本优势，硕士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博士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312F491-B3DC-4290-B848-2D3B2037638E}"/>
              </a:ext>
            </a:extLst>
          </p:cNvPr>
          <p:cNvGrpSpPr/>
          <p:nvPr/>
        </p:nvGrpSpPr>
        <p:grpSpPr>
          <a:xfrm>
            <a:off x="410518" y="145144"/>
            <a:ext cx="2336424" cy="772567"/>
            <a:chOff x="355844" y="16105"/>
            <a:chExt cx="2336424" cy="77256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9906746-E14C-4C9A-9D84-27EF4F09E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5012201-0446-4E16-977D-D2EC2D78B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450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3024165" y="1169019"/>
            <a:ext cx="1494602" cy="1184265"/>
          </a:xfrm>
          <a:prstGeom prst="rect">
            <a:avLst/>
          </a:prstGeom>
          <a:solidFill>
            <a:srgbClr val="F4592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72" name="矩形 71"/>
          <p:cNvSpPr/>
          <p:nvPr/>
        </p:nvSpPr>
        <p:spPr>
          <a:xfrm>
            <a:off x="7673234" y="1177250"/>
            <a:ext cx="1494602" cy="1184265"/>
          </a:xfrm>
          <a:prstGeom prst="rect">
            <a:avLst/>
          </a:prstGeom>
          <a:solidFill>
            <a:srgbClr val="26B375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劣势</a:t>
            </a:r>
          </a:p>
        </p:txBody>
      </p: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3233690" y="14514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硕博连读办法解读（导师）</a:t>
            </a:r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A23B8AD6-FB92-47AE-B30D-C0DC9E6BDB64}"/>
              </a:ext>
            </a:extLst>
          </p:cNvPr>
          <p:cNvSpPr>
            <a:spLocks/>
          </p:cNvSpPr>
          <p:nvPr/>
        </p:nvSpPr>
        <p:spPr bwMode="auto">
          <a:xfrm>
            <a:off x="1270275" y="2910624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C29DFEB7-E6D4-4F55-8287-4BDE28C3517B}"/>
              </a:ext>
            </a:extLst>
          </p:cNvPr>
          <p:cNvSpPr>
            <a:spLocks/>
          </p:cNvSpPr>
          <p:nvPr/>
        </p:nvSpPr>
        <p:spPr bwMode="auto">
          <a:xfrm flipH="1">
            <a:off x="7281934" y="3579115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DB424E-F8B9-46FD-A286-DDC4E9CCBD37}"/>
              </a:ext>
            </a:extLst>
          </p:cNvPr>
          <p:cNvGrpSpPr/>
          <p:nvPr/>
        </p:nvGrpSpPr>
        <p:grpSpPr>
          <a:xfrm>
            <a:off x="5123750" y="3491056"/>
            <a:ext cx="1765397" cy="661720"/>
            <a:chOff x="5082196" y="2655169"/>
            <a:chExt cx="1765397" cy="661720"/>
          </a:xfrm>
        </p:grpSpPr>
        <p:sp>
          <p:nvSpPr>
            <p:cNvPr id="17" name="Flowchart: Merge 3">
              <a:extLst>
                <a:ext uri="{FF2B5EF4-FFF2-40B4-BE49-F238E27FC236}">
                  <a16:creationId xmlns:a16="http://schemas.microsoft.com/office/drawing/2014/main" id="{16958124-73E4-46CF-BDF3-BA004AECB1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27795">
              <a:off x="5082196" y="2790299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8" name="Flowchart: Merge 64">
              <a:extLst>
                <a:ext uri="{FF2B5EF4-FFF2-40B4-BE49-F238E27FC236}">
                  <a16:creationId xmlns:a16="http://schemas.microsoft.com/office/drawing/2014/main" id="{E4C645FD-6E29-449A-A4D7-764F91A4DF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654">
              <a:off x="6579016" y="2865707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FE976B20-C829-4A00-945D-1DA35E816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166" y="2655169"/>
              <a:ext cx="1167629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/>
              <a:r>
                <a:rPr lang="zh-CN" altLang="en-US" sz="4000" dirty="0">
                  <a:solidFill>
                    <a:srgbClr val="F45922"/>
                  </a:solidFill>
                  <a:latin typeface="Abadi" panose="020B0604020104020204" pitchFamily="34" charset="0"/>
                  <a:ea typeface="微软雅黑" panose="020B0503020204020204" pitchFamily="34" charset="-122"/>
                  <a:cs typeface="Open Sans" pitchFamily="34" charset="0"/>
                </a:rPr>
                <a:t>导师</a:t>
              </a:r>
              <a:endParaRPr lang="en-US" altLang="zh-CN" sz="2400" dirty="0">
                <a:solidFill>
                  <a:srgbClr val="F45922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4807599-FAC3-45F7-B363-5AD8C1AD0894}"/>
              </a:ext>
            </a:extLst>
          </p:cNvPr>
          <p:cNvSpPr txBox="1">
            <a:spLocks/>
          </p:cNvSpPr>
          <p:nvPr/>
        </p:nvSpPr>
        <p:spPr>
          <a:xfrm>
            <a:off x="1086593" y="2996519"/>
            <a:ext cx="3735524" cy="968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生源选择范围扩大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BC1165-9411-463A-912A-45720485112E}"/>
              </a:ext>
            </a:extLst>
          </p:cNvPr>
          <p:cNvSpPr txBox="1">
            <a:spLocks/>
          </p:cNvSpPr>
          <p:nvPr/>
        </p:nvSpPr>
        <p:spPr>
          <a:xfrm>
            <a:off x="7129542" y="3007012"/>
            <a:ext cx="3551841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A7E1BEA-3C72-42B4-9959-C8FAB93A6F46}"/>
              </a:ext>
            </a:extLst>
          </p:cNvPr>
          <p:cNvSpPr txBox="1">
            <a:spLocks/>
          </p:cNvSpPr>
          <p:nvPr/>
        </p:nvSpPr>
        <p:spPr>
          <a:xfrm>
            <a:off x="1248244" y="4227468"/>
            <a:ext cx="3551841" cy="661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49B8DE3-1D2B-40F9-A5BC-B8A30944EA94}"/>
              </a:ext>
            </a:extLst>
          </p:cNvPr>
          <p:cNvSpPr txBox="1">
            <a:spLocks/>
          </p:cNvSpPr>
          <p:nvPr/>
        </p:nvSpPr>
        <p:spPr>
          <a:xfrm>
            <a:off x="7234843" y="3007012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id="{B0FF885E-7FCD-43FE-88A2-BAB2E9C6BB87}"/>
              </a:ext>
            </a:extLst>
          </p:cNvPr>
          <p:cNvSpPr>
            <a:spLocks/>
          </p:cNvSpPr>
          <p:nvPr/>
        </p:nvSpPr>
        <p:spPr bwMode="auto">
          <a:xfrm>
            <a:off x="1270274" y="3713272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7DC7B0-825B-4461-9F60-3C2DD0431887}"/>
              </a:ext>
            </a:extLst>
          </p:cNvPr>
          <p:cNvSpPr txBox="1">
            <a:spLocks/>
          </p:cNvSpPr>
          <p:nvPr/>
        </p:nvSpPr>
        <p:spPr>
          <a:xfrm>
            <a:off x="1083598" y="3713272"/>
            <a:ext cx="3735524" cy="968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考察成熟一个选拔一个</a:t>
            </a:r>
          </a:p>
        </p:txBody>
      </p:sp>
      <p:sp>
        <p:nvSpPr>
          <p:cNvPr id="26" name="Freeform 46">
            <a:extLst>
              <a:ext uri="{FF2B5EF4-FFF2-40B4-BE49-F238E27FC236}">
                <a16:creationId xmlns:a16="http://schemas.microsoft.com/office/drawing/2014/main" id="{8B005111-75AD-43F7-B092-2CA1CE9E4DF2}"/>
              </a:ext>
            </a:extLst>
          </p:cNvPr>
          <p:cNvSpPr>
            <a:spLocks/>
          </p:cNvSpPr>
          <p:nvPr/>
        </p:nvSpPr>
        <p:spPr bwMode="auto">
          <a:xfrm>
            <a:off x="1270273" y="4361703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DCAF3DE-DE5F-495E-ACBF-47DA24A69B52}"/>
              </a:ext>
            </a:extLst>
          </p:cNvPr>
          <p:cNvSpPr txBox="1">
            <a:spLocks/>
          </p:cNvSpPr>
          <p:nvPr/>
        </p:nvSpPr>
        <p:spPr>
          <a:xfrm>
            <a:off x="1064561" y="4361703"/>
            <a:ext cx="3735524" cy="968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统筹本人招生指标选择多元化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14C0820-9B33-4503-B471-37EE7427A8C3}"/>
              </a:ext>
            </a:extLst>
          </p:cNvPr>
          <p:cNvSpPr txBox="1">
            <a:spLocks/>
          </p:cNvSpPr>
          <p:nvPr/>
        </p:nvSpPr>
        <p:spPr>
          <a:xfrm>
            <a:off x="7198393" y="3753337"/>
            <a:ext cx="3735524" cy="968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无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C4C6C65-8587-4D38-9FE4-F9539DAF3D74}"/>
              </a:ext>
            </a:extLst>
          </p:cNvPr>
          <p:cNvGrpSpPr/>
          <p:nvPr/>
        </p:nvGrpSpPr>
        <p:grpSpPr>
          <a:xfrm>
            <a:off x="454805" y="238025"/>
            <a:ext cx="2336424" cy="772567"/>
            <a:chOff x="355844" y="16105"/>
            <a:chExt cx="2336424" cy="77256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7AE4DF1-BCCC-462F-8540-FE13A86B0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9EB1FAF-180D-43B8-8F2B-00D8D325A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6954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3024165" y="1169019"/>
            <a:ext cx="1494602" cy="1184265"/>
          </a:xfrm>
          <a:prstGeom prst="rect">
            <a:avLst/>
          </a:prstGeom>
          <a:solidFill>
            <a:srgbClr val="F4592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72" name="矩形 71"/>
          <p:cNvSpPr/>
          <p:nvPr/>
        </p:nvSpPr>
        <p:spPr>
          <a:xfrm>
            <a:off x="7673234" y="1177250"/>
            <a:ext cx="1494602" cy="1184265"/>
          </a:xfrm>
          <a:prstGeom prst="rect">
            <a:avLst/>
          </a:prstGeom>
          <a:solidFill>
            <a:srgbClr val="26B375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劣势</a:t>
            </a:r>
          </a:p>
        </p:txBody>
      </p: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2772025" y="14514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硕博连读办法解读（学院管理）</a:t>
            </a:r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A23B8AD6-FB92-47AE-B30D-C0DC9E6BDB64}"/>
              </a:ext>
            </a:extLst>
          </p:cNvPr>
          <p:cNvSpPr>
            <a:spLocks/>
          </p:cNvSpPr>
          <p:nvPr/>
        </p:nvSpPr>
        <p:spPr bwMode="auto">
          <a:xfrm>
            <a:off x="1257704" y="3518371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740DABE-68E3-4695-ADE9-5BD47AC8D397}"/>
              </a:ext>
            </a:extLst>
          </p:cNvPr>
          <p:cNvGrpSpPr/>
          <p:nvPr/>
        </p:nvGrpSpPr>
        <p:grpSpPr>
          <a:xfrm>
            <a:off x="5182274" y="3369020"/>
            <a:ext cx="1770403" cy="1277273"/>
            <a:chOff x="5077188" y="4109110"/>
            <a:chExt cx="1770403" cy="1277273"/>
          </a:xfrm>
        </p:grpSpPr>
        <p:sp>
          <p:nvSpPr>
            <p:cNvPr id="21" name="Flowchart: Merge 3">
              <a:extLst>
                <a:ext uri="{FF2B5EF4-FFF2-40B4-BE49-F238E27FC236}">
                  <a16:creationId xmlns:a16="http://schemas.microsoft.com/office/drawing/2014/main" id="{17F1DA71-8B5D-4EBA-97C2-C9B1EC7ABC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27795">
              <a:off x="5077188" y="4553918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Flowchart: Merge 64">
              <a:extLst>
                <a:ext uri="{FF2B5EF4-FFF2-40B4-BE49-F238E27FC236}">
                  <a16:creationId xmlns:a16="http://schemas.microsoft.com/office/drawing/2014/main" id="{96B91C72-5CAA-42AB-A889-886A2427CD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654">
              <a:off x="6579014" y="4627422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BD8E372F-5485-4CCD-BC2F-F8967109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165" y="4109110"/>
              <a:ext cx="116762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/>
              <a:r>
                <a:rPr lang="zh-CN" altLang="en-US" sz="4000" dirty="0">
                  <a:solidFill>
                    <a:srgbClr val="F45922"/>
                  </a:solidFill>
                  <a:latin typeface="Abadi" panose="020B0604020104020204" pitchFamily="34" charset="0"/>
                  <a:ea typeface="微软雅黑" panose="020B0503020204020204" pitchFamily="34" charset="-122"/>
                  <a:cs typeface="Open Sans" pitchFamily="34" charset="0"/>
                </a:rPr>
                <a:t>学院管理</a:t>
              </a:r>
              <a:endParaRPr lang="en-US" altLang="zh-CN" sz="2400" dirty="0">
                <a:solidFill>
                  <a:srgbClr val="F45922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4807599-FAC3-45F7-B363-5AD8C1AD0894}"/>
              </a:ext>
            </a:extLst>
          </p:cNvPr>
          <p:cNvSpPr txBox="1">
            <a:spLocks/>
          </p:cNvSpPr>
          <p:nvPr/>
        </p:nvSpPr>
        <p:spPr>
          <a:xfrm>
            <a:off x="1086593" y="2996519"/>
            <a:ext cx="3637884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生源选择范围扩大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BC1165-9411-463A-912A-45720485112E}"/>
              </a:ext>
            </a:extLst>
          </p:cNvPr>
          <p:cNvSpPr txBox="1">
            <a:spLocks/>
          </p:cNvSpPr>
          <p:nvPr/>
        </p:nvSpPr>
        <p:spPr>
          <a:xfrm>
            <a:off x="7277154" y="3851340"/>
            <a:ext cx="3551841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05ED416-698B-43F7-97E1-AAD52D622701}"/>
              </a:ext>
            </a:extLst>
          </p:cNvPr>
          <p:cNvSpPr txBox="1">
            <a:spLocks/>
          </p:cNvSpPr>
          <p:nvPr/>
        </p:nvSpPr>
        <p:spPr>
          <a:xfrm>
            <a:off x="7329804" y="3439439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多次开展硕博连读工作，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工作量增加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F7FD05E3-C565-45F8-9942-2C40841AB55E}"/>
              </a:ext>
            </a:extLst>
          </p:cNvPr>
          <p:cNvSpPr>
            <a:spLocks/>
          </p:cNvSpPr>
          <p:nvPr/>
        </p:nvSpPr>
        <p:spPr bwMode="auto">
          <a:xfrm>
            <a:off x="1257704" y="4355626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A7E1BEA-3C72-42B4-9959-C8FAB93A6F46}"/>
              </a:ext>
            </a:extLst>
          </p:cNvPr>
          <p:cNvSpPr txBox="1">
            <a:spLocks/>
          </p:cNvSpPr>
          <p:nvPr/>
        </p:nvSpPr>
        <p:spPr>
          <a:xfrm>
            <a:off x="1270275" y="4802994"/>
            <a:ext cx="3551841" cy="661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Freeform 46">
            <a:extLst>
              <a:ext uri="{FF2B5EF4-FFF2-40B4-BE49-F238E27FC236}">
                <a16:creationId xmlns:a16="http://schemas.microsoft.com/office/drawing/2014/main" id="{6DECA1B3-E0B3-4618-A5DB-FAAB7EB2AC89}"/>
              </a:ext>
            </a:extLst>
          </p:cNvPr>
          <p:cNvSpPr>
            <a:spLocks/>
          </p:cNvSpPr>
          <p:nvPr/>
        </p:nvSpPr>
        <p:spPr bwMode="auto">
          <a:xfrm flipH="1">
            <a:off x="7354908" y="3278188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49B8DE3-1D2B-40F9-A5BC-B8A30944EA94}"/>
              </a:ext>
            </a:extLst>
          </p:cNvPr>
          <p:cNvSpPr txBox="1">
            <a:spLocks/>
          </p:cNvSpPr>
          <p:nvPr/>
        </p:nvSpPr>
        <p:spPr>
          <a:xfrm>
            <a:off x="7382455" y="3851340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E1B5D78-8AD0-423C-9B51-5D2ACE053EB9}"/>
              </a:ext>
            </a:extLst>
          </p:cNvPr>
          <p:cNvSpPr txBox="1">
            <a:spLocks/>
          </p:cNvSpPr>
          <p:nvPr/>
        </p:nvSpPr>
        <p:spPr>
          <a:xfrm>
            <a:off x="1061455" y="4446327"/>
            <a:ext cx="3637884" cy="3999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能够及时补充优秀生源</a:t>
            </a:r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C60EEC00-65C8-4BC7-AF77-3E20D0DA97F3}"/>
              </a:ext>
            </a:extLst>
          </p:cNvPr>
          <p:cNvSpPr>
            <a:spLocks/>
          </p:cNvSpPr>
          <p:nvPr/>
        </p:nvSpPr>
        <p:spPr bwMode="auto">
          <a:xfrm>
            <a:off x="1248442" y="5008399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12682CC-7581-4F6B-887C-2893781B28E4}"/>
              </a:ext>
            </a:extLst>
          </p:cNvPr>
          <p:cNvSpPr txBox="1">
            <a:spLocks/>
          </p:cNvSpPr>
          <p:nvPr/>
        </p:nvSpPr>
        <p:spPr>
          <a:xfrm>
            <a:off x="1061455" y="5006220"/>
            <a:ext cx="3637884" cy="3999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足额完成年度招生计划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E9CE2AC-7C22-44F6-B782-7221666CA7F5}"/>
              </a:ext>
            </a:extLst>
          </p:cNvPr>
          <p:cNvSpPr txBox="1">
            <a:spLocks/>
          </p:cNvSpPr>
          <p:nvPr/>
        </p:nvSpPr>
        <p:spPr>
          <a:xfrm>
            <a:off x="1072311" y="3609460"/>
            <a:ext cx="3637884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可根据实际情况灵活开展工作，可集中考核选拔或单独考核选拔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F8FFE81F-6622-47C6-9488-EBAE732A341A}"/>
              </a:ext>
            </a:extLst>
          </p:cNvPr>
          <p:cNvSpPr>
            <a:spLocks/>
          </p:cNvSpPr>
          <p:nvPr/>
        </p:nvSpPr>
        <p:spPr bwMode="auto">
          <a:xfrm>
            <a:off x="1245136" y="2817625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92363E3-80F7-4401-9190-922C7C2DB036}"/>
              </a:ext>
            </a:extLst>
          </p:cNvPr>
          <p:cNvSpPr txBox="1">
            <a:spLocks/>
          </p:cNvSpPr>
          <p:nvPr/>
        </p:nvSpPr>
        <p:spPr>
          <a:xfrm>
            <a:off x="7155867" y="3877482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ADF2106-11BB-4BA2-A2F7-A2B474E38E23}"/>
              </a:ext>
            </a:extLst>
          </p:cNvPr>
          <p:cNvSpPr txBox="1">
            <a:spLocks/>
          </p:cNvSpPr>
          <p:nvPr/>
        </p:nvSpPr>
        <p:spPr>
          <a:xfrm>
            <a:off x="7304700" y="4169665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工作战线时间变长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337B86D5-09F2-4BC2-ADA9-ED36EB1539B1}"/>
              </a:ext>
            </a:extLst>
          </p:cNvPr>
          <p:cNvSpPr>
            <a:spLocks/>
          </p:cNvSpPr>
          <p:nvPr/>
        </p:nvSpPr>
        <p:spPr bwMode="auto">
          <a:xfrm flipH="1">
            <a:off x="7354908" y="4179209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2E82E92-F031-4BD8-A118-A835B9C98B7E}"/>
              </a:ext>
            </a:extLst>
          </p:cNvPr>
          <p:cNvSpPr txBox="1">
            <a:spLocks/>
          </p:cNvSpPr>
          <p:nvPr/>
        </p:nvSpPr>
        <p:spPr>
          <a:xfrm>
            <a:off x="7357351" y="4581566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FC4F676-575E-477A-9CE3-1D3794811278}"/>
              </a:ext>
            </a:extLst>
          </p:cNvPr>
          <p:cNvSpPr txBox="1">
            <a:spLocks/>
          </p:cNvSpPr>
          <p:nvPr/>
        </p:nvSpPr>
        <p:spPr>
          <a:xfrm>
            <a:off x="7130763" y="4607708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87888F0-78A1-41D5-B0E3-94A61B3DCB0E}"/>
              </a:ext>
            </a:extLst>
          </p:cNvPr>
          <p:cNvGrpSpPr/>
          <p:nvPr/>
        </p:nvGrpSpPr>
        <p:grpSpPr>
          <a:xfrm>
            <a:off x="435577" y="214417"/>
            <a:ext cx="2336424" cy="772567"/>
            <a:chOff x="355844" y="16105"/>
            <a:chExt cx="2336424" cy="772566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FB96F752-CB1E-4F97-AB2C-FCABCF319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E85153FC-7C52-41CF-AD92-71375331D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90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3024165" y="1169019"/>
            <a:ext cx="1494602" cy="1184265"/>
          </a:xfrm>
          <a:prstGeom prst="rect">
            <a:avLst/>
          </a:prstGeom>
          <a:solidFill>
            <a:srgbClr val="F4592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优势</a:t>
            </a:r>
          </a:p>
        </p:txBody>
      </p:sp>
      <p:sp>
        <p:nvSpPr>
          <p:cNvPr id="72" name="矩形 71"/>
          <p:cNvSpPr/>
          <p:nvPr/>
        </p:nvSpPr>
        <p:spPr>
          <a:xfrm>
            <a:off x="7673234" y="1177250"/>
            <a:ext cx="1494602" cy="1184265"/>
          </a:xfrm>
          <a:prstGeom prst="rect">
            <a:avLst/>
          </a:prstGeom>
          <a:solidFill>
            <a:srgbClr val="26B375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劣势</a:t>
            </a:r>
          </a:p>
        </p:txBody>
      </p:sp>
      <p:sp>
        <p:nvSpPr>
          <p:cNvPr id="75" name="D"/>
          <p:cNvSpPr/>
          <p:nvPr/>
        </p:nvSpPr>
        <p:spPr>
          <a:xfrm>
            <a:off x="12453257" y="7068457"/>
            <a:ext cx="72572" cy="7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0B529C5-4231-4DA0-9557-C04FD106A6DF}"/>
              </a:ext>
            </a:extLst>
          </p:cNvPr>
          <p:cNvSpPr txBox="1"/>
          <p:nvPr/>
        </p:nvSpPr>
        <p:spPr>
          <a:xfrm>
            <a:off x="2772025" y="14514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硕博连读办法解读（学校管理）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740DABE-68E3-4695-ADE9-5BD47AC8D397}"/>
              </a:ext>
            </a:extLst>
          </p:cNvPr>
          <p:cNvGrpSpPr/>
          <p:nvPr/>
        </p:nvGrpSpPr>
        <p:grpSpPr>
          <a:xfrm>
            <a:off x="5182274" y="3369020"/>
            <a:ext cx="1770403" cy="1277273"/>
            <a:chOff x="5077188" y="4109110"/>
            <a:chExt cx="1770403" cy="1277273"/>
          </a:xfrm>
        </p:grpSpPr>
        <p:sp>
          <p:nvSpPr>
            <p:cNvPr id="21" name="Flowchart: Merge 3">
              <a:extLst>
                <a:ext uri="{FF2B5EF4-FFF2-40B4-BE49-F238E27FC236}">
                  <a16:creationId xmlns:a16="http://schemas.microsoft.com/office/drawing/2014/main" id="{17F1DA71-8B5D-4EBA-97C2-C9B1EC7ABC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27795">
              <a:off x="5077188" y="4553918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2" name="Flowchart: Merge 64">
              <a:extLst>
                <a:ext uri="{FF2B5EF4-FFF2-40B4-BE49-F238E27FC236}">
                  <a16:creationId xmlns:a16="http://schemas.microsoft.com/office/drawing/2014/main" id="{96B91C72-5CAA-42AB-A889-886A2427CD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654">
              <a:off x="6579014" y="4627422"/>
              <a:ext cx="268577" cy="240646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BD8E372F-5485-4CCD-BC2F-F8967109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165" y="4109110"/>
              <a:ext cx="1167629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/>
              <a:r>
                <a:rPr lang="zh-CN" altLang="en-US" sz="4000" dirty="0">
                  <a:solidFill>
                    <a:srgbClr val="F45922"/>
                  </a:solidFill>
                  <a:latin typeface="Abadi" panose="020B0604020104020204" pitchFamily="34" charset="0"/>
                  <a:ea typeface="微软雅黑" panose="020B0503020204020204" pitchFamily="34" charset="-122"/>
                  <a:cs typeface="Open Sans" pitchFamily="34" charset="0"/>
                </a:rPr>
                <a:t>学校管理</a:t>
              </a:r>
              <a:endParaRPr lang="en-US" altLang="zh-CN" sz="2400" dirty="0">
                <a:solidFill>
                  <a:srgbClr val="F45922"/>
                </a:solidFill>
                <a:latin typeface="Abadi" panose="020B0604020104020204" pitchFamily="34" charset="0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4807599-FAC3-45F7-B363-5AD8C1AD0894}"/>
              </a:ext>
            </a:extLst>
          </p:cNvPr>
          <p:cNvSpPr txBox="1">
            <a:spLocks/>
          </p:cNvSpPr>
          <p:nvPr/>
        </p:nvSpPr>
        <p:spPr>
          <a:xfrm>
            <a:off x="1086593" y="2996519"/>
            <a:ext cx="3637884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生源质量相应提升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BC1165-9411-463A-912A-45720485112E}"/>
              </a:ext>
            </a:extLst>
          </p:cNvPr>
          <p:cNvSpPr txBox="1">
            <a:spLocks/>
          </p:cNvSpPr>
          <p:nvPr/>
        </p:nvSpPr>
        <p:spPr>
          <a:xfrm>
            <a:off x="7277154" y="3851340"/>
            <a:ext cx="3551841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05ED416-698B-43F7-97E1-AAD52D622701}"/>
              </a:ext>
            </a:extLst>
          </p:cNvPr>
          <p:cNvSpPr txBox="1">
            <a:spLocks/>
          </p:cNvSpPr>
          <p:nvPr/>
        </p:nvSpPr>
        <p:spPr>
          <a:xfrm>
            <a:off x="7329804" y="3439439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A7E1BEA-3C72-42B4-9959-C8FAB93A6F46}"/>
              </a:ext>
            </a:extLst>
          </p:cNvPr>
          <p:cNvSpPr txBox="1">
            <a:spLocks/>
          </p:cNvSpPr>
          <p:nvPr/>
        </p:nvSpPr>
        <p:spPr>
          <a:xfrm>
            <a:off x="1270275" y="4802994"/>
            <a:ext cx="3551841" cy="6617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Freeform 46">
            <a:extLst>
              <a:ext uri="{FF2B5EF4-FFF2-40B4-BE49-F238E27FC236}">
                <a16:creationId xmlns:a16="http://schemas.microsoft.com/office/drawing/2014/main" id="{6DECA1B3-E0B3-4618-A5DB-FAAB7EB2AC89}"/>
              </a:ext>
            </a:extLst>
          </p:cNvPr>
          <p:cNvSpPr>
            <a:spLocks/>
          </p:cNvSpPr>
          <p:nvPr/>
        </p:nvSpPr>
        <p:spPr bwMode="auto">
          <a:xfrm flipH="1">
            <a:off x="7354908" y="3278188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49B8DE3-1D2B-40F9-A5BC-B8A30944EA94}"/>
              </a:ext>
            </a:extLst>
          </p:cNvPr>
          <p:cNvSpPr txBox="1">
            <a:spLocks/>
          </p:cNvSpPr>
          <p:nvPr/>
        </p:nvSpPr>
        <p:spPr>
          <a:xfrm>
            <a:off x="7382455" y="3851340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C60EEC00-65C8-4BC7-AF77-3E20D0DA97F3}"/>
              </a:ext>
            </a:extLst>
          </p:cNvPr>
          <p:cNvSpPr>
            <a:spLocks/>
          </p:cNvSpPr>
          <p:nvPr/>
        </p:nvSpPr>
        <p:spPr bwMode="auto">
          <a:xfrm>
            <a:off x="1263133" y="4047113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12682CC-7581-4F6B-887C-2893781B28E4}"/>
              </a:ext>
            </a:extLst>
          </p:cNvPr>
          <p:cNvSpPr txBox="1">
            <a:spLocks/>
          </p:cNvSpPr>
          <p:nvPr/>
        </p:nvSpPr>
        <p:spPr>
          <a:xfrm>
            <a:off x="992114" y="4150622"/>
            <a:ext cx="3637884" cy="3999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足额完成年度招生计划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E9CE2AC-7C22-44F6-B782-7221666CA7F5}"/>
              </a:ext>
            </a:extLst>
          </p:cNvPr>
          <p:cNvSpPr txBox="1">
            <a:spLocks/>
          </p:cNvSpPr>
          <p:nvPr/>
        </p:nvSpPr>
        <p:spPr>
          <a:xfrm>
            <a:off x="1072311" y="3609460"/>
            <a:ext cx="3637884" cy="968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F8FFE81F-6622-47C6-9488-EBAE732A341A}"/>
              </a:ext>
            </a:extLst>
          </p:cNvPr>
          <p:cNvSpPr>
            <a:spLocks/>
          </p:cNvSpPr>
          <p:nvPr/>
        </p:nvSpPr>
        <p:spPr bwMode="auto">
          <a:xfrm>
            <a:off x="1245136" y="2817625"/>
            <a:ext cx="3454203" cy="96388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92363E3-80F7-4401-9190-922C7C2DB036}"/>
              </a:ext>
            </a:extLst>
          </p:cNvPr>
          <p:cNvSpPr txBox="1">
            <a:spLocks/>
          </p:cNvSpPr>
          <p:nvPr/>
        </p:nvSpPr>
        <p:spPr>
          <a:xfrm>
            <a:off x="7155867" y="3877482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ADF2106-11BB-4BA2-A2F7-A2B474E38E23}"/>
              </a:ext>
            </a:extLst>
          </p:cNvPr>
          <p:cNvSpPr txBox="1">
            <a:spLocks/>
          </p:cNvSpPr>
          <p:nvPr/>
        </p:nvSpPr>
        <p:spPr>
          <a:xfrm>
            <a:off x="7155866" y="4093220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统计学院招生计划完成情况时间推后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337B86D5-09F2-4BC2-ADA9-ED36EB1539B1}"/>
              </a:ext>
            </a:extLst>
          </p:cNvPr>
          <p:cNvSpPr>
            <a:spLocks/>
          </p:cNvSpPr>
          <p:nvPr/>
        </p:nvSpPr>
        <p:spPr bwMode="auto">
          <a:xfrm flipH="1">
            <a:off x="7329804" y="4008414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2E82E92-F031-4BD8-A118-A835B9C98B7E}"/>
              </a:ext>
            </a:extLst>
          </p:cNvPr>
          <p:cNvSpPr txBox="1">
            <a:spLocks/>
          </p:cNvSpPr>
          <p:nvPr/>
        </p:nvSpPr>
        <p:spPr>
          <a:xfrm>
            <a:off x="7357351" y="4581566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FE85B54-8D9C-4F88-9437-60984E68A7FD}"/>
              </a:ext>
            </a:extLst>
          </p:cNvPr>
          <p:cNvSpPr txBox="1">
            <a:spLocks/>
          </p:cNvSpPr>
          <p:nvPr/>
        </p:nvSpPr>
        <p:spPr>
          <a:xfrm>
            <a:off x="7155867" y="3389136"/>
            <a:ext cx="3551841" cy="438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微软雅黑" panose="020B0503020204020204" pitchFamily="34" charset="-122"/>
              </a:rPr>
              <a:t>工作战线时间变长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4673E9D-BC0B-4E78-96E7-97367536576C}"/>
              </a:ext>
            </a:extLst>
          </p:cNvPr>
          <p:cNvGrpSpPr/>
          <p:nvPr/>
        </p:nvGrpSpPr>
        <p:grpSpPr>
          <a:xfrm>
            <a:off x="252925" y="117222"/>
            <a:ext cx="2336424" cy="772567"/>
            <a:chOff x="355844" y="16105"/>
            <a:chExt cx="2336424" cy="77256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FC443F8-FC5A-4317-BDC3-85BF9A7F1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40"/>
            <a:stretch>
              <a:fillRect/>
            </a:stretch>
          </p:blipFill>
          <p:spPr>
            <a:xfrm>
              <a:off x="899592" y="233518"/>
              <a:ext cx="1792676" cy="449825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E2CDBEA-F8E4-47FA-9BDB-BB11340DC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14"/>
            <a:stretch>
              <a:fillRect/>
            </a:stretch>
          </p:blipFill>
          <p:spPr>
            <a:xfrm>
              <a:off x="355844" y="16105"/>
              <a:ext cx="543748" cy="7725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710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3f5449d639590d3c351d22c35db334616fad7"/>
  <p:tag name="ISPRING_RESOURCE_PATHS_HASH_PRESENTER" val="b0617f9b67814c89d0d5dc9ff089a3296e522636"/>
  <p:tag name="ISPRING_ULTRA_SCORM_COURSE_ID" val="34C8ABFC-EE97-4A7A-8A5B-A4DE5A43B7F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WD3khS8+efTQQAANgQAAAdAAAAdW5pdmVyc2FsL2NvbW1vbl9tZXNzYWdlcy5sbmetWOtu2zYU/l+g70AIKLABW9oOaFEMiQNaYmwisuRKdJzsAoGRGJuoJGa6uM1+7Wn2YHuSHVKyY6ctJCUBbMOk/H3n8Nzp49MvWYo2oiilyk+st0dvLCTyWCUyX51YC3b28wcLlRXPE56qXJxYubLQ6ejli+OU56uarwR8f/kCoeNMlCUsy5Fe3a+RTE6s+Tiy/dkce1eR60/8aEwn1shW2S3P75CrVuqP4odf3n/48vbd+x+PX7fIPkThDLvuIRUyTO/e9CDyWOC7EbARN/LIJbNG+nMYzl8wl3rEGrVfhqHnAbmwRvqzE7cIAuKxKHSpQyIaRp7PjC1cwohjja5UjdZ8I1Cl0EaKz6haC/BkJQuBylQm5kGsYCOvRZcwx59h6kUBCVlAbUZ9zxqFqijufjK0vK7WqgBxJUpkya9TkRiZEDPm+W0hShDNK4gpBK9qLeGXKuMyP+oUHeAl9SYR8303jIjnbHesEckT5BRcixnIEuCQBEBQ8FIUj8BGJsoMHOE0HcYwpZOpC2+mVZjK1TqFdzVUjzkBH8xF3oWCGCEBRFcYLv3A0UYDUYijW16Wn1WRHMTHvqO6iKln+xCCNtsjZ5pjSww+llA5ikLEVRfZjIQhnpBo7F9CIEPe+UMQ/jmk2/kQxBUJIUVI2IXx8AWdYB3wOsW28b/Nr5jrcE7vEI9jwGnzbaSqS9jRJoUsMJlWHg0TE5KPC3Abxe530rhhBeua1UpuBOhRJKLoFASVxSaOjqKPC/pbdIapS5wIwsrxlxEzJU9LzPgdylWFeLLheSzQtYh5DbF+B88SmZhn2s9G/l+1/Bvxqq0qr9qC5Dnk8tVQfQ5q2DfUqkvQqapEdlt1idYGa9V/jBY6pr+rQp+jP05+aBMPB9R/Hs+UMqvTpuo+2T87zYb6qFOJJ1qqv7eeW5Owqa1jCgVrLFV/BIFuqvsHNMC0P4p6ZyBo3pRoqOE0vxkg0/NbAk+hx3JcgKkOVLgAEw7AL8k4pAxmo6W4LmXVOXaYbGwc9G3XxjDnpaIS98l4LW4UTDip4Jtm+oAuZDzd6dC94eagVTDKXFDZA8JVEzxAmcoM9E96cC5mZGuBpsAfnGSp6jQxyZvKT6bIg23rTHw9Nt0UKjO7KS+3wds0mdOnaNEcLmiEzge0/13+9fbPXvo93kshwYE9jWzs2UQP+jpX054gSAFtCpeFkYvHGg65kPEqXkMzvVF1nvQkamZ1h5xhIGvPHApexOv//vm3J8cDTZpd1O7+OogEEltXQbIj+91TlSj/7CJheHyIM4s+qPZus8X1vOowClH4LHcI3rSWTGWwddQtF4K8dRpmDNvTGeQBDIBDgDMcnEMJM8P3MKSx6jDI7hI5BPSwU3Ri4SiMziPsOObyDNmUyvhT0wQTuCLE7S06hVt0XzJ7ij0onA/4RCKrgYSm12zLCmRus77P283XrWe3Ks1/EMev9/6S+B9QSwMEFAACAAgAlYPeSN0WzyJdAwAAiA0AACcAAAB1bml2ZXJzYWwvZmxhc2hfcHVibGlzaGluZ19zZXR0aW5ncy54bWzVV19vGjkQf+dTWD71sWySpn8uAqIqWXSohCCg1/QpMuuBteK192wvlD7dp7kP1k/S8RrIcknTTVqkVigCj2d+83/GaZ1+yiRZgLFCqzY9bB5QAirRXKh5m76fdJ+/ocQ6pjiTWkGbKk3JaafRyoupFDYdg3PIagnCKHuSuzZNnctPomi5XDaFzY2/1bJwiG+bic6i3IAF5cBEuWQr/HKrHCxdI9QAwL9Mq7VYp9EgpBWQLjQvJBDB0XIlvFNMdiWzKY0C25QlN3OjC8XPtNSGmPm0Tf84euU/G54AdS4yUD4mtoNET3YnjHPhrWByLD4DSUHMUzT38OCYkqXgLm3To2MPg+zRXZgSPPjOPMyZxiAot8bPwDHOHAvHoNDADAxmA2zHmQIQdIdW4XTwyW0JgcRXimUimeAN8aFq0/PJ9SjuxqN4cBZfvx/1g6m1JSa9ST+uJfPXx2E86vcG764nl5f9SW94K1X6ULG2Fe063sIA6cJU3WPOsSTFOLpNGKqUDddMq50I+DOZaom1MGPSApZ1NgU+YBlUqmN8I1QXOQ8pmaEfctWmb41gkhLhmBTJVtgWU+uEK6uwW+UkiIXtAuRiTG/Vh+AkKTMWqmZtbqwvgaTzQReSk5UuiBQ3QJwm6H6R4a8USLVWyMzorKRiOTtipUCNCwFL4KdlSNeA31L0EVVkBUpi7+QSXNDwTyE+kynMtEFcYAvsNKQLG/CbjwLOmbW3oGxj47Nxv3ceX/cG5/HVM+8g4wuG1fs4cEw4ZLnbCz5bEaXdRg7DkbDCQpkULnh5V8e35tPTYEVWyJDmn52MCvQeU7IfLY9JzHctqK02ZYuyEX1zldDYggJTEjDxIsFxIdR6GtcATJgiWskVYQlONevbeiF0YZESGjhA26dbGOSJUOVpjqMNNRoOphbkweHRi+OXr16/+fOkGX3597/nDwqt5/1QMq8uDPyzB7dEbcn/baTvyD2wY7Z75u78bUV+L9y/Jvxu+SW3xHAU/10nk4P4alKriOJxLbjLOlyX7+pwjcJaG1ZWWi0TcAzOQ1vjIJQiEw74zyzqJ5TJD70mQo3tp0z26POPtMZv43I4bd+lOw/RVnTvy93fZEKJDAPhh/D2ud95eXyAT9t7rxoNRNv976nT+ApQSwMEFAACAAgAlYPeSGAxpKarAgAAVAoAACEAAAB1bml2ZXJzYWwvZmxhc2hfc2tpbl9zZXR0aW5ncy54bWyVVsFu2zAMve8rguweA23RrYAbYMkyoEC3FmuRu2wzthBZMiQ6Xf5+oi3PUhLPTogAJfkeRVEk09jsuVx+ms3iVAml3wCRy9yQpbPNePY4T2pEJRepkggSF1Lpkon58vOP5hNHDXKMpQ6gp3J2LIX+mLt7kikUd8bDmmSIkKqyYvL4rHK1SFi6z7WqZWZpt3ckQ7TiWIEWXO5HLyG4wSeEMsjp9gvJNEqlwRiglO43JKMswRIQ0yp8wumPuop24IZjQ1vdkQzRKpZDWOSbe5JhvLTRryYg/EEL3axIBqGCHUFfFVxVdXVNj1Ra5VTQk0MeSEY5QrHMjp8lfF2TjBLoQnTQ6OO58ny/IfFA7k9/7mMaV63EK9X1ZCHQoycClqhriKNOa32mUB8vNdr5gOWOCWMBvqkHvdqkX1ltujChrcf9hg8uMz+Ws/SQrRJ1Ces2YS9caO/x6/Wq2RV+0H82L0MNB2f0UuyNPfKXresZ0jP2yDfBM3iR4niewamrJXWPvGLuOf9ff+sFyayaOW+ndV466ZlG1/hnO0sHKlUGS0P5vPMS6OHiqLG1OUVnScWSHXjOkCv5k3DJsbmNiaMTh2u2y60VI0cBlzquydHu6SBn0scbsv1Z6O/W6jO0W/xxzhBZWpT2Z8nMZ45nx8SGmUeXGbQnLRz0k9wpj9MkNkQqmd6DfldKmKkUqRAmg1U7XUPwOPKKEEeXqxy7IJfKL+syAb2xr8bBuCqHthZX8LwQ9otbDh+QhYQBZ8vEwoaTjIsO7RlcCwDTadHNV6u0nrIWyAUcoJt9z9BceOhmsbE9OtRu3/AZdug3nLNM6ki3KvpW8XGh4wJha/NS4dLxHWHTu8Bh1yNLTHOzYPC7LdxHDvZyt82o9fxF1uiuk4LA1n9eQWuk/yb/AlBLAwQUAAIACACVg95IQMMREC8DAACZDAAAJgAAAHVuaXZlcnNhbC9odG1sX3B1Ymxpc2hpbmdfc2V0dGluZ3MueG1szVfNThsxEL7nKSxXHMkCpbRFSVAFi4hIQxTSFk7IWU+yFl57a3sT0lOfpg/WJ+l4nUDS0rAgqKoIJTue+ebn88wsjYObTJIJGCu0atLt+hYloBLNhRo36afB8eY7SqxjijOpFTSp0pQctGqNvBhKYdNzcA5VLUEYZfdz16Spc/l+FE2n07qwufGnWhYO8W090VmUG7CgHJgol2yGX26Wg6VzhAoA+JdpNTdr1WqENALSR80LCURwjFwJnxSTJy6TNApaQ5Zcj40uFD/UUhtixsMmfbWz5z8LnYB0JDJQviS2hUIvdvuMc+GDYPJcfAOSghinGO321i4lU8Fd2qQ7ux4G1aM/YUrwkDrzMIcaa6DcHD8DxzhzLDwGhwZGYJAMsC1nCkDQFdmSpoMbdysIIj5TLBPJAE+Ir1STHg2u+vFx3I+7h/HVp34nhFrZYtAedOJKNieXvbjfaXdPrwZnZ51Bu3dnVeawFG0jWk28gQXShVlOjznHkhTr6BZlWJYstEZarVTAP5OhlngVRkxaoGSEgcpZk34wgklKhGNSJLenjpkxuGMhMQVvu10fKUfvAEO6ScqMhWVHixPrSU1aX3QhOZnpgkhxDcRpggkVGf5KgSyzT0ZGZ6VUMuuIlYIDmQiYAj8oizQH/JujS3SRFWiJzZBLcMHD10J8I0MYaYO4wCbYOigXNuDXHwWcM2vvQNkixo3zTvsovmp3j+KLDZ8g4xOG9/Fx4EghZLl7EXw2I0q7hR2WI2GFhZIULnh5ViW3+tNpsCIrZKD5uclYgn5BSl7Gy2OIeTCCym5TNikb0TdXCY0tKJCSgIkHCba7UPP5WgEwYYpoJWeEJTinrG/ridCFRUlo4ABtnx5hsCdClU9j3GTo0XAwlSC3tnde777Ze/vu/X49+vn9x+Zao/kE70nm3YURfrh27le2/G3HPGC3Zmvcbo4/528j8tP6/sHvt8U/mvu9fvy5Cjfd+GJQ6VrE55XgzqponZ1W0eqHRdVbWlKVQsDBNg6NiqNNikw44M95TZ9A/PqNH67FMxH/glmsvb7/bxLh6fb9buWFrhHd+wZcQ/nqvxOt2i9QSwMEFAACAAgAlYPeSEJVCJSHAQAADwYAAB8AAAB1bml2ZXJzYWwvaHRtbF9za2luX3NldHRpbmdzLmpzjZTBbsIwDIbvPEWVXScOgNjYEcakSRwmbbdph1BMqUiTKEk7OsS7r24HNMEd9L807pffjqt434uqh8Useor29Xu9fvPXdQww5kwO935cYHzNhQ0/ZPiBWZGu4CPNQKQSWIAUR89T+HAmGmc/I5O16bJ8R1vb8mOKqINpwsIQMUttLgjwm4jtqM0/p2Cvda7mTK1OL3PnlOzHSjqQri+VyXjNsLuX+mkfMYBVAeYKuuYxeKajMaqLPDtOZqg2F6tMc1kuVKL6Sx5vE6NyuWro4QjVpjelBlP98m1XgSK17tVBFiYePqC6SW3AWvjLO56jSFjwJYh/WxSgnvFVukht6o70dIRq05oncNGlwRjlY7LyupVzsHMNMZ+iPELwEswtVkrn+oYfqI1KsCOXlhMUiQrFV6lMGu5xhiI5LBZtu3p9PujzAMW8K6SCK7QhrmTWNTqoex/EnDeUjlltkHVBXXpqFpJ5FRHTnTPocoy4cIzg+jNi3Dkeb7JqOlT1fl2rzB+/h97hF1BLAwQUAAIACACVg95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Vg95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lYPe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CWg95IjUK2TO8KAAATIAAAFwAAAHVuaXZlcnNhbC91bml2ZXJzYWwucG5n7Zl5UJPXFsA/lApuEFoVfSwBdLQuBSmVxWBSqBZ5FWhtm4AsAhFSWRI1DUYIiVWeiCxph7GggdAZW9EGAogSQEJ4bHmakNSpKcSEBIkkj7CE8ElYsr0v2GnnzZv++f7LH7nJPV9+55577rn3nPluyaexUZs3/G0DAACbo48fPQkAjr4AsJbgvA6SqIp7cqAvB+LJqEiALfKchDqOuIiYCABooW80pb0F9defO55ABACXPtvHgU+4dwYA4Peij0Z8QU6ZGY0o3YXz6nlJWbv1KnPLMbfNgUU+EVf8o52ZklIf/b78LUVH8kvIv1Q6oS77kJ9V+viR1yve8t0T4PfvQ2NO281xJ1vawFnha9HrgMczYG+fMO9L0kVJrM5gnNIy6/3zVI0cRWc7zWoZmGriUSeJdUZPyKKe8tyYtJXer6+ZyQGRXfpBD0G5AyT2lry+lpv08XWlSR0i2GqT4LM7+zKKlvgoS0uSrT/GPkEjZynutJxyhnrnMHdR4QtP9zcdcF8DdeU3J13jGrcBtp+H3GyS49dhUPthZJFN9rafI9R+C4OcB1wucrap23XUpsbHN9L2fL0dsSN2xI7YETtiR+yIHbEjdsSO2BE7YkfsiB2xI3bEjvw/kZKoG7A6q0kTkELRD5QWLM4md61oWe6njS+GvRFEntoyZK4xPn7hans3SkBFJQ2JmVuIVn4VzzRxR/1d62xOay6vc3bPgNz6uegOvQImDgeFA9lN3LauVjqrg0fkYYxrAaDnToFBioPL3OsJWIgisAoVDBLzYdh8jFA5GWOwxkdFXa9KyT97yQl+cRX5wEAy+VsqL7S9A/Q4EVKmj/CBluWnmO4Hch03AfdoJqyaJ3tMjbD+21n/4zZmh5JldojVPcd9OkRCyNYDPxwKcOSa5gUCDU5z5pGugJUremLyUk6UUqFxJLX5JxsMTqHc8U37cAgH4KG67LkEfEBsfbHIlQRrMi1sjNHy7lHnsVc3gu7VzDgCv9wSb4g/sgcRxTIrE3OJeHWHIbkQCfmyRq7VkzewZOuAMfzQ/WWNKQxWjOanEh4Nhd3mZDRA0/Lr34o0T8adpphUcB55ZbIefrBq6IEkuMfY6E2vb+7MBYDZ38JoMNVT7fbpxrYwDJh9HMMf2+7X3+t4rWQzOLYiaaKS9GoGATnmzlsaGLA1AlK/c7vij6Fnu+Z6Nwo0aZockqcBLatp1dTRqJc88dq1pbBi1V0BHvsIVYw0SsUplFc74R2bNmPKOUqq8UJtwsW2hGT3uQqJSn8YWs6AqipxfDISzdkM9IyGLhDCC5IaKwYUWQxinkx5Yk+k59IIH5mnN+to1tHEbqqws3VI23n5YoM33RUsJ1BU4wG0ZcGEKvuRKa2KLsldC5wLwYNToZq37n6EWnlGVyRaanUUzTcZ4BWdK22pr1RXqCsYThEvTcbRVhQk4aIxdzBp+ACjqVjAbj28DVozdtBihuE8TZoHx6HU4lY4qLmZgOQTupVwfuAwokoMas3Bxd4T8Tl4cBnm1y+qRy7cF3ASPBHdloWm03IezTqOQxl3xFXrqIuP3U8v9bq39yabYsckqvMZFl/TIs9qnt05Zbb6T/PYDXgP4LKMIV4Tf8Taeb+4PNcPKV4LD7aYNKjTBUdAv98OKJmfiBwpskzTDIH2uIvCGINjSeGQv5NwHkbYwbRUmtTQK88Szq//ICizjmOu9QnEIrwx5R3cBM1nR7Saj67DEOA3leAOaE2gCf860EQzT30Cml8ujeqoF/WNhMLssCcTes5tMviDRDWxncVXqX8+366wTD3VtjkA7bUaZgF+WT61PaitRF+91MzLKYUZS/SOVyE1p6uqCPrUQUu+i/mlK609CUf7/p85CGxkP3WUccqrEorqYengtDJP2ufX30bJkGUaCiL7t6W5YAV5lKbDefR0ajCa/2of5MJilOllKeQXnU6hRahsJhp3NxKlVBNYZ+1a0mJ4K90L5Pcbdo+Gf7VADhvU6ts7snIEmNOY1aiZkQ8Q+qrPhzooRLHVOoxbusnA4XEhX1WL27P8uLVeza4uiXPx3BjVbjT/DLRNSAasTBNVAsMiKmQrxfxzNfsiheJBbXXSsaKR5V+Kka9n37MQGnY3qs4J77/LWiCbGv9q5AbmRa/swRPf494Pb2s/2CQXz5t3Xdr9THWudiYfjUXpFSLmCDIunfEjvPuY6u7vo2cKu0WFDDMjyN17m68LP+34SK+gzHxra0H9DRiWdILtFzl9HWatQ1fivR/md3liF8jypENtE6ym/asbLw8tflyx0NxSeG88OFqxprfsVo1YEzGtPNWcjKyc5JoTXBK7qptkiYHqmQ2yeWxjxRNoM00Jq43cmcVpDbQWVBR/etjSaYCcNmHM8HAb57nwY6pGB7NoBjSBXy2+HFrz0JvqX8TBhkv/0oiUwgXJBLEJKxypW98S8zBEtusS4k4a41t4bDsuKeQ7BS1VZUCX9Sl9zpdJAqXQ+VW7Q0bNqcMG0pgtXowZsXEGvTtVOLJGZAEPBsv03CnnQJQHC3thq1s6jipRa6/upVmNSl5IWq3OlU85OBHCWx5y2t0WHvbfFrkMy2jJCaPBAMABfwooPLsaquzbAPzj6y3c8vE5DlZ+xo+LujOeRvis/f6flkyLz1SfP1FUHfRhprDTuPSAuzWD+POfJmgq60yvJpyyPRHqLXVw05iTYL0/nQO3LvEF0SHWzy03RI1kApaXYwQNpAySDADkCm7B4vdiHj5r8Mt3xr4sGlH8PRALBWA810s118kJ8sn0ZMacb5DoR1YNMBq7zFlDO4rd0nl0RskmIkUdXzbz3n4ZNa5Hyi6o8YPisV9LTooqCp17Rqe+/gY+MjXYgJA1sDeS+Vr90kHQ9RX6CkYAz1uOX517SMAJruFFtkCTGhJYqWSl95z4GVfbp0wNBBs7KKXvgOa+aQ4jejlvOTiC9gVL1cJ5oT5M5LnQ+V3vYf2VovTqCRnS8zZJXS1cJJahh1tpG5/mUQgeZ4LB1rl7AegbMCckeEucRA3uj6POV14kFB5RUI0zAlLmqDSTlNyDQNP5LOHesyD9VZa0TDKBXXVJ+erZ4Tkt//08XzSB4gD6QAwl1W38avOLupslG6ATVGkxcAIUFHBIEC2mCnEfCmXBmV4Oa9ic/HBm7+oZhAjoXhqfvzQSluhVbEuV0z9VpZzyLma87cueK4mjjI9P1td1myS1BUTpgcTctV3KP9Pjm2ycrskibbLlKNZy7naOWRjqtia0A0o/W94knXz1LRx+YRkWd1sSaFseNrPQIJ0IDL0Gpdokfd1z+eCqGQXgLYClOaP56pHVltmfbQzoapZbsSWwnidDxkE0/cnjr2WLdx2AczXjYQpV6pv8P5SMHEYejgy/Xz9KvrkFGVqPzCCwC/CrDqoRrcaMWDRAWdebxVvMrJW0adItFRij+V5FBSwua2Z+315Ks9qMrV+Ky2KD/grGOqBHLzKDvvj36eGaoMhYfbrymdt4tMkX3LcXKnfOCjdGarb74Q/Tw4dhQcavb7gbIUWqL5q+Yl7BRENFWOxU9O2div4W8F/WRTNqcOcxW0l2GZrD/1RuZO1NTEqCv03Svv9XOLOTZrVcsFVzPcm3LHPPEwncR0l/3E2T9Er9oAfhAGb1742TLkH+O/vLbPXdm+vt1QvvLnffTJOeTusimxeGqzxscvnz1/+Y3GT1cHe3Onz37AHWU5rDt6mIPhZ7lB2ZeuU/UEsDBBQAAgAIAJaD3khooHo6TQAAAGsAAAAbAAAAdW5pdmVyc2FsL3VuaXZlcnNhbC5wbmcueG1ss7GvyM1RKEstKs7Mz7NVMtQzULK34+WyKShKLctMLVeoAIoZ6RlAgJJCpa2SCRK3PDOlJAOowsDYGCGYkZqZnlFiq2RubgoX1AeaCQBQSwECAAAUAAIACACVg95IUvPnn00EAADYEAAAHQAAAAAAAAABAAAAAAAAAAAAdW5pdmVyc2FsL2NvbW1vbl9tZXNzYWdlcy5sbmdQSwECAAAUAAIACACVg95I3RbPIl0DAACIDQAAJwAAAAAAAAABAAAAAACIBAAAdW5pdmVyc2FsL2ZsYXNoX3B1Ymxpc2hpbmdfc2V0dGluZ3MueG1sUEsBAgAAFAACAAgAlYPeSGAxpKarAgAAVAoAACEAAAAAAAAAAQAAAAAAKggAAHVuaXZlcnNhbC9mbGFzaF9za2luX3NldHRpbmdzLnhtbFBLAQIAABQAAgAIAJWD3khAwxEQLwMAAJkMAAAmAAAAAAAAAAEAAAAAABQLAAB1bml2ZXJzYWwvaHRtbF9wdWJsaXNoaW5nX3NldHRpbmdzLnhtbFBLAQIAABQAAgAIAJWD3khCVQiUhwEAAA8GAAAfAAAAAAAAAAEAAAAAAIcOAAB1bml2ZXJzYWwvaHRtbF9za2luX3NldHRpbmdzLmpzUEsBAgAAFAACAAgAlYPeSD08L9HBAAAA5QEAABoAAAAAAAAAAQAAAAAASxAAAHVuaXZlcnNhbC9pMThuX3ByZXNldHMueG1sUEsBAgAAFAACAAgAlYPeSJQTsyJpAAAAbgAAABwAAAAAAAAAAQAAAAAARBEAAHVuaXZlcnNhbC9sb2NhbF9zZXR0aW5ncy54bWxQSwECAAAUAAIACABElFdHI7RO+/sCAACwCAAAFAAAAAAAAAABAAAAAADnEQAAdW5pdmVyc2FsL3BsYXllci54bWxQSwECAAAUAAIACACVg95INdvZrWgBAADzAgAAKQAAAAAAAAABAAAAAAAUFQAAdW5pdmVyc2FsL3NraW5fY3VzdG9taXphdGlvbl9zZXR0aW5ncy54bWxQSwECAAAUAAIACACWg95IjUK2TO8KAAATIAAAFwAAAAAAAAAAAAAAAADDFgAAdW5pdmVyc2FsL3VuaXZlcnNhbC5wbmdQSwECAAAUAAIACACWg95IaKB6Ok0AAABrAAAAGwAAAAAAAAABAAAAAADnIQAAdW5pdmVyc2FsL3VuaXZlcnNhbC5wbmcueG1sUEsFBgAAAAALAAsASQMAAG0iAAAAAA=="/>
  <p:tag name="ISPRING_PRESENTATION_TITLE" val="PPT_0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smtClean="0">
            <a:latin typeface="Futura Md BT" panose="020B0602020204020303" pitchFamily="34" charset="0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mtClean="0">
            <a:solidFill>
              <a:schemeClr val="tx1">
                <a:lumMod val="75000"/>
                <a:lumOff val="25000"/>
              </a:schemeClr>
            </a:solidFill>
            <a:latin typeface="Futura Md BT" panose="020B0602020204020303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494</Words>
  <Application>Microsoft Office PowerPoint</Application>
  <PresentationFormat>宽屏</PresentationFormat>
  <Paragraphs>85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Open Sans</vt:lpstr>
      <vt:lpstr>仿宋</vt:lpstr>
      <vt:lpstr>华文楷体</vt:lpstr>
      <vt:lpstr>宋体</vt:lpstr>
      <vt:lpstr>微软雅黑</vt:lpstr>
      <vt:lpstr>微软雅黑 Light</vt:lpstr>
      <vt:lpstr>Abadi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杨春雷</cp:lastModifiedBy>
  <cp:revision>30</cp:revision>
  <dcterms:created xsi:type="dcterms:W3CDTF">2015-10-27T06:10:52Z</dcterms:created>
  <dcterms:modified xsi:type="dcterms:W3CDTF">2021-11-02T09:52:38Z</dcterms:modified>
</cp:coreProperties>
</file>